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4400" r:id="rId4"/>
    <p:sldId id="259" r:id="rId5"/>
    <p:sldId id="260" r:id="rId6"/>
    <p:sldId id="4401" r:id="rId7"/>
    <p:sldId id="4405" r:id="rId8"/>
    <p:sldId id="262" r:id="rId9"/>
    <p:sldId id="4394" r:id="rId10"/>
    <p:sldId id="4395" r:id="rId11"/>
    <p:sldId id="261" r:id="rId12"/>
    <p:sldId id="4396" r:id="rId13"/>
    <p:sldId id="4402" r:id="rId14"/>
    <p:sldId id="4403" r:id="rId15"/>
    <p:sldId id="4399" r:id="rId16"/>
    <p:sldId id="4404" r:id="rId17"/>
  </p:sldIdLst>
  <p:sldSz cx="12192000" cy="6858000"/>
  <p:notesSz cx="6858000" cy="12192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C0C"/>
    <a:srgbClr val="ED5F47"/>
    <a:srgbClr val="5F9734"/>
    <a:srgbClr val="EC5F47"/>
    <a:srgbClr val="04A0B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94"/>
    <p:restoredTop sz="94549"/>
  </p:normalViewPr>
  <p:slideViewPr>
    <p:cSldViewPr snapToGrid="0" snapToObjects="1">
      <p:cViewPr varScale="1">
        <p:scale>
          <a:sx n="188" d="100"/>
          <a:sy n="188" d="100"/>
        </p:scale>
        <p:origin x="1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explosion val="21"/>
          <c:dPt>
            <c:idx val="0"/>
            <c:bubble3D val="0"/>
            <c:explosion val="0"/>
            <c:spPr>
              <a:solidFill>
                <a:srgbClr val="5F9734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10CA-5042-A61C-1CB493E9325B}"/>
              </c:ext>
            </c:extLst>
          </c:dPt>
          <c:dPt>
            <c:idx val="1"/>
            <c:bubble3D val="0"/>
            <c:explosion val="0"/>
            <c:spPr>
              <a:solidFill>
                <a:srgbClr val="ED5F47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10CA-5042-A61C-1CB493E9325B}"/>
              </c:ext>
            </c:extLst>
          </c:dPt>
          <c:dPt>
            <c:idx val="2"/>
            <c:bubble3D val="0"/>
            <c:explosion val="0"/>
            <c:spPr>
              <a:solidFill>
                <a:srgbClr val="E3AC0C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10CA-5042-A61C-1CB493E9325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9E0D-2C4C-908F-AEC097AD69D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3"/>
                <c:pt idx="0">
                  <c:v>Promoteurs</c:v>
                </c:pt>
                <c:pt idx="1">
                  <c:v>Détracteurs</c:v>
                </c:pt>
                <c:pt idx="2">
                  <c:v>Passifs</c:v>
                </c:pt>
              </c:strCache>
            </c:strRef>
          </c:cat>
          <c:val>
            <c:numRef>
              <c:f>Feuil1!$B$2:$B$5</c:f>
              <c:numCache>
                <c:formatCode>0%</c:formatCode>
                <c:ptCount val="4"/>
                <c:pt idx="0">
                  <c:v>0.4</c:v>
                </c:pt>
                <c:pt idx="1">
                  <c:v>0.09</c:v>
                </c:pt>
                <c:pt idx="2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A-5042-A61C-1CB493E9325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333333"/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Feuil1!$B$8</c:f>
              <c:strCache>
                <c:ptCount val="1"/>
                <c:pt idx="0">
                  <c:v>promoteurs</c:v>
                </c:pt>
              </c:strCache>
            </c:strRef>
          </c:tx>
          <c:spPr>
            <a:solidFill>
              <a:srgbClr val="5F97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Feuil1!$A$9:$A$13</c:f>
              <c:strCache>
                <c:ptCount val="5"/>
                <c:pt idx="0">
                  <c:v>Orgeval</c:v>
                </c:pt>
                <c:pt idx="1">
                  <c:v>Sainte-Geneviève-des-Bois</c:v>
                </c:pt>
                <c:pt idx="2">
                  <c:v>Coulommiers</c:v>
                </c:pt>
                <c:pt idx="3">
                  <c:v>Longjumeau</c:v>
                </c:pt>
                <c:pt idx="4">
                  <c:v>Courbevoie</c:v>
                </c:pt>
              </c:strCache>
            </c:strRef>
          </c:cat>
          <c:val>
            <c:numRef>
              <c:f>Feuil1!$B$9:$B$13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60</c:v>
                </c:pt>
                <c:pt idx="3">
                  <c:v>54</c:v>
                </c:pt>
                <c:pt idx="4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20-6A46-A4EB-1CD35887EF56}"/>
            </c:ext>
          </c:extLst>
        </c:ser>
        <c:ser>
          <c:idx val="1"/>
          <c:order val="1"/>
          <c:tx>
            <c:strRef>
              <c:f>Feuil1!$C$8</c:f>
              <c:strCache>
                <c:ptCount val="1"/>
                <c:pt idx="0">
                  <c:v>detracteurs</c:v>
                </c:pt>
              </c:strCache>
            </c:strRef>
          </c:tx>
          <c:spPr>
            <a:solidFill>
              <a:srgbClr val="EC5F4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Feuil1!$A$9:$A$13</c:f>
              <c:strCache>
                <c:ptCount val="5"/>
                <c:pt idx="0">
                  <c:v>Orgeval</c:v>
                </c:pt>
                <c:pt idx="1">
                  <c:v>Sainte-Geneviève-des-Bois</c:v>
                </c:pt>
                <c:pt idx="2">
                  <c:v>Coulommiers</c:v>
                </c:pt>
                <c:pt idx="3">
                  <c:v>Longjumeau</c:v>
                </c:pt>
                <c:pt idx="4">
                  <c:v>Courbevoie</c:v>
                </c:pt>
              </c:strCache>
            </c:strRef>
          </c:cat>
          <c:val>
            <c:numRef>
              <c:f>Feuil1!$C$9:$C$13</c:f>
              <c:numCache>
                <c:formatCode>General</c:formatCode>
                <c:ptCount val="5"/>
                <c:pt idx="0">
                  <c:v>3</c:v>
                </c:pt>
                <c:pt idx="1">
                  <c:v>6</c:v>
                </c:pt>
                <c:pt idx="2">
                  <c:v>10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20-6A46-A4EB-1CD35887EF56}"/>
            </c:ext>
          </c:extLst>
        </c:ser>
        <c:ser>
          <c:idx val="2"/>
          <c:order val="2"/>
          <c:tx>
            <c:strRef>
              <c:f>Feuil1!$D$8</c:f>
              <c:strCache>
                <c:ptCount val="1"/>
                <c:pt idx="0">
                  <c:v>passifs</c:v>
                </c:pt>
              </c:strCache>
            </c:strRef>
          </c:tx>
          <c:spPr>
            <a:solidFill>
              <a:srgbClr val="E3AC0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Feuil1!$A$9:$A$13</c:f>
              <c:strCache>
                <c:ptCount val="5"/>
                <c:pt idx="0">
                  <c:v>Orgeval</c:v>
                </c:pt>
                <c:pt idx="1">
                  <c:v>Sainte-Geneviève-des-Bois</c:v>
                </c:pt>
                <c:pt idx="2">
                  <c:v>Coulommiers</c:v>
                </c:pt>
                <c:pt idx="3">
                  <c:v>Longjumeau</c:v>
                </c:pt>
                <c:pt idx="4">
                  <c:v>Courbevoie</c:v>
                </c:pt>
              </c:strCache>
            </c:strRef>
          </c:cat>
          <c:val>
            <c:numRef>
              <c:f>Feuil1!$D$9:$D$13</c:f>
              <c:numCache>
                <c:formatCode>General</c:formatCode>
                <c:ptCount val="5"/>
                <c:pt idx="0">
                  <c:v>42</c:v>
                </c:pt>
                <c:pt idx="1">
                  <c:v>37</c:v>
                </c:pt>
                <c:pt idx="2">
                  <c:v>31</c:v>
                </c:pt>
                <c:pt idx="3">
                  <c:v>42</c:v>
                </c:pt>
                <c:pt idx="4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20-6A46-A4EB-1CD35887E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25264240"/>
        <c:axId val="1125266512"/>
      </c:barChart>
      <c:catAx>
        <c:axId val="112526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25266512"/>
        <c:crosses val="autoZero"/>
        <c:auto val="1"/>
        <c:lblAlgn val="ctr"/>
        <c:lblOffset val="100"/>
        <c:noMultiLvlLbl val="0"/>
      </c:catAx>
      <c:valAx>
        <c:axId val="112526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25264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F9734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ED5F47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E3AC0C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promoteurs</c:v>
                </c:pt>
              </c:strCache>
            </c:strRef>
          </c:tx>
          <c:spPr>
            <a:solidFill>
              <a:srgbClr val="5F97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Feuil1!$A$2:$A$6</c:f>
              <c:strCache>
                <c:ptCount val="5"/>
                <c:pt idx="0">
                  <c:v>Nanterre</c:v>
                </c:pt>
                <c:pt idx="1">
                  <c:v>Buchelay</c:v>
                </c:pt>
                <c:pt idx="2">
                  <c:v>Aubervilliers</c:v>
                </c:pt>
                <c:pt idx="3">
                  <c:v>Fontenay-sous-Bois</c:v>
                </c:pt>
                <c:pt idx="4">
                  <c:v>Conflans-Sainte-Honorine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  <c:pt idx="0">
                  <c:v>28</c:v>
                </c:pt>
                <c:pt idx="1">
                  <c:v>21</c:v>
                </c:pt>
                <c:pt idx="2">
                  <c:v>23</c:v>
                </c:pt>
                <c:pt idx="3">
                  <c:v>28</c:v>
                </c:pt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20-6A46-A4EB-1CD35887EF5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detracteurs</c:v>
                </c:pt>
              </c:strCache>
            </c:strRef>
          </c:tx>
          <c:spPr>
            <a:solidFill>
              <a:srgbClr val="EC5F4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Feuil1!$A$2:$A$6</c:f>
              <c:strCache>
                <c:ptCount val="5"/>
                <c:pt idx="0">
                  <c:v>Nanterre</c:v>
                </c:pt>
                <c:pt idx="1">
                  <c:v>Buchelay</c:v>
                </c:pt>
                <c:pt idx="2">
                  <c:v>Aubervilliers</c:v>
                </c:pt>
                <c:pt idx="3">
                  <c:v>Fontenay-sous-Bois</c:v>
                </c:pt>
                <c:pt idx="4">
                  <c:v>Conflans-Sainte-Honorine</c:v>
                </c:pt>
              </c:strCache>
            </c:strRef>
          </c:cat>
          <c:val>
            <c:numRef>
              <c:f>Feuil1!$C$2:$C$6</c:f>
              <c:numCache>
                <c:formatCode>General</c:formatCode>
                <c:ptCount val="5"/>
                <c:pt idx="0">
                  <c:v>22</c:v>
                </c:pt>
                <c:pt idx="1">
                  <c:v>12</c:v>
                </c:pt>
                <c:pt idx="2">
                  <c:v>9</c:v>
                </c:pt>
                <c:pt idx="3">
                  <c:v>13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20-6A46-A4EB-1CD35887EF56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passifs</c:v>
                </c:pt>
              </c:strCache>
            </c:strRef>
          </c:tx>
          <c:spPr>
            <a:solidFill>
              <a:srgbClr val="E3AC0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Feuil1!$A$2:$A$6</c:f>
              <c:strCache>
                <c:ptCount val="5"/>
                <c:pt idx="0">
                  <c:v>Nanterre</c:v>
                </c:pt>
                <c:pt idx="1">
                  <c:v>Buchelay</c:v>
                </c:pt>
                <c:pt idx="2">
                  <c:v>Aubervilliers</c:v>
                </c:pt>
                <c:pt idx="3">
                  <c:v>Fontenay-sous-Bois</c:v>
                </c:pt>
                <c:pt idx="4">
                  <c:v>Conflans-Sainte-Honorine</c:v>
                </c:pt>
              </c:strCache>
            </c:strRef>
          </c:cat>
          <c:val>
            <c:numRef>
              <c:f>Feuil1!$D$2:$D$6</c:f>
              <c:numCache>
                <c:formatCode>General</c:formatCode>
                <c:ptCount val="5"/>
                <c:pt idx="0">
                  <c:v>50</c:v>
                </c:pt>
                <c:pt idx="1">
                  <c:v>68</c:v>
                </c:pt>
                <c:pt idx="2">
                  <c:v>69</c:v>
                </c:pt>
                <c:pt idx="3">
                  <c:v>59</c:v>
                </c:pt>
                <c:pt idx="4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20-6A46-A4EB-1CD35887E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25264240"/>
        <c:axId val="1125266512"/>
      </c:barChart>
      <c:catAx>
        <c:axId val="112526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25266512"/>
        <c:crosses val="autoZero"/>
        <c:auto val="1"/>
        <c:lblAlgn val="ctr"/>
        <c:lblOffset val="100"/>
        <c:noMultiLvlLbl val="0"/>
      </c:catAx>
      <c:valAx>
        <c:axId val="112526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25264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F9734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ED5F47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E3AC0C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34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67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27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37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8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Be Prioritizing
Don't fall victim to "check-list" marketing. That is, don't feel compelled to create a giant list of all the marketing activities you can possibly execute. Hold on to the focus you established with your Big Goal and Growth Plan. Pick the 3 most important aspects of your marketing plan that will drive 80% of your results. Position these as your big levers. You will not be derailed from making them a success.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30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62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6148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4756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2E8ED-3DEF-6A75-F41C-09C13F02D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57228A5-F24D-EC0F-9FDE-52E843BE1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A876C2-98B1-F6E0-227A-BB253664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4A64F-31E1-4044-AB30-7EF1A303E2BC}" type="datetimeFigureOut">
              <a:rPr lang="fr-FR" smtClean="0"/>
              <a:t>02/03/2023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A76A8E-0B27-281B-1E44-D3250B8B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7B5224-7622-BB58-E050-E4619366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190-192E-6541-854F-50D3850F1C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241207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wipe dir="r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23769" y="4761309"/>
            <a:ext cx="952262" cy="38090"/>
          </a:xfrm>
          <a:prstGeom prst="rect">
            <a:avLst/>
          </a:prstGeom>
          <a:solidFill>
            <a:srgbClr val="E74C3C"/>
          </a:solidFill>
        </p:spPr>
      </p:sp>
      <p:sp>
        <p:nvSpPr>
          <p:cNvPr id="3" name="Object 2"/>
          <p:cNvSpPr/>
          <p:nvPr/>
        </p:nvSpPr>
        <p:spPr>
          <a:xfrm>
            <a:off x="133317" y="3962005"/>
            <a:ext cx="9594991" cy="614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838"/>
              </a:lnSpc>
              <a:buNone/>
            </a:pPr>
            <a:r>
              <a:rPr lang="en-US" sz="4320" kern="0" spc="130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SUIVI DE LA SATISFACTION CLIENT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6379" t="11004" r="6242" b="46854"/>
          <a:stretch/>
        </p:blipFill>
        <p:spPr>
          <a:xfrm>
            <a:off x="0" y="0"/>
            <a:ext cx="12188952" cy="3923319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 l="-50000" t="-50000" r="-50000" b="-50000"/>
          <a:stretch/>
        </p:blipFill>
        <p:spPr>
          <a:xfrm>
            <a:off x="-1666458" y="-399950"/>
            <a:ext cx="6754223" cy="156329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2904399" y="5061272"/>
            <a:ext cx="4493724" cy="13950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63"/>
              </a:lnSpc>
              <a:buClr>
                <a:srgbClr val="EC5F47"/>
              </a:buClr>
              <a:buSzPct val="100000"/>
              <a:buChar char="•"/>
            </a:pPr>
            <a:r>
              <a:rPr lang="en-US" sz="1875" kern="0" spc="56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Méthodologie</a:t>
            </a:r>
          </a:p>
          <a:p>
            <a:pPr marL="242900" indent="-242900" algn="l">
              <a:lnSpc>
                <a:spcPts val="2363"/>
              </a:lnSpc>
              <a:spcBef>
                <a:spcPts val="1911"/>
              </a:spcBef>
              <a:buClr>
                <a:srgbClr val="EC5F47"/>
              </a:buClr>
              <a:buSzPct val="100000"/>
              <a:buChar char="•"/>
            </a:pPr>
            <a:r>
              <a:rPr lang="en-US" sz="1875" kern="0" spc="56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Analyse</a:t>
            </a:r>
          </a:p>
          <a:p>
            <a:pPr marL="242900" indent="-242900" algn="l">
              <a:lnSpc>
                <a:spcPts val="2363"/>
              </a:lnSpc>
              <a:spcBef>
                <a:spcPts val="1911"/>
              </a:spcBef>
              <a:buClr>
                <a:srgbClr val="EC5F47"/>
              </a:buClr>
              <a:buSzPct val="100000"/>
              <a:buChar char="•"/>
            </a:pPr>
            <a:r>
              <a:rPr lang="en-US" sz="1875" kern="0" spc="56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Net Promoter Score</a:t>
            </a:r>
            <a:endParaRPr lang="en-US" dirty="0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804903D-EF5D-7452-F09E-7C435F2777C3}"/>
              </a:ext>
            </a:extLst>
          </p:cNvPr>
          <p:cNvSpPr txBox="1"/>
          <p:nvPr/>
        </p:nvSpPr>
        <p:spPr>
          <a:xfrm>
            <a:off x="1094222" y="117157"/>
            <a:ext cx="96725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</a:rPr>
              <a:t>En 2021, la moyenne NPS du secteur Grande Surface Alimentaire (GSA) est de 13 </a:t>
            </a:r>
            <a:r>
              <a:rPr lang="fr-FR" sz="100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</a:rPr>
              <a:t>(source </a:t>
            </a:r>
            <a:r>
              <a:rPr lang="fr-FR" sz="1000" kern="0" spc="84" dirty="0" err="1">
                <a:solidFill>
                  <a:srgbClr val="00A0B0"/>
                </a:solidFill>
                <a:latin typeface="Jost*" pitchFamily="34" charset="0"/>
                <a:ea typeface="Jost*" pitchFamily="34" charset="-122"/>
              </a:rPr>
              <a:t>survey</a:t>
            </a:r>
            <a:r>
              <a:rPr lang="fr-FR" sz="100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</a:rPr>
              <a:t> Monkey)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7F8950B-03B8-0476-3668-243839B02201}"/>
              </a:ext>
            </a:extLst>
          </p:cNvPr>
          <p:cNvSpPr txBox="1"/>
          <p:nvPr/>
        </p:nvSpPr>
        <p:spPr>
          <a:xfrm>
            <a:off x="396852" y="4103172"/>
            <a:ext cx="388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5F9734"/>
                </a:solidFill>
              </a:rPr>
              <a:t>TOP pour Leclerc à 25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89912F9-AFC1-0464-A477-C4E2AA33E24F}"/>
              </a:ext>
            </a:extLst>
          </p:cNvPr>
          <p:cNvSpPr txBox="1"/>
          <p:nvPr/>
        </p:nvSpPr>
        <p:spPr>
          <a:xfrm>
            <a:off x="396852" y="4601286"/>
            <a:ext cx="673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ED5F47"/>
                </a:solidFill>
              </a:rPr>
              <a:t>FLOP  pour Casino Supermarché  à - 19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725F86-28E7-D573-280E-7773729223C7}"/>
              </a:ext>
            </a:extLst>
          </p:cNvPr>
          <p:cNvSpPr txBox="1"/>
          <p:nvPr/>
        </p:nvSpPr>
        <p:spPr>
          <a:xfrm>
            <a:off x="7670849" y="290726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4A0B0"/>
                </a:solidFill>
              </a:rPr>
              <a:t>Nps</a:t>
            </a:r>
            <a:r>
              <a:rPr lang="fr-FR" dirty="0">
                <a:solidFill>
                  <a:srgbClr val="04A0B0"/>
                </a:solidFill>
              </a:rPr>
              <a:t> BestMarket mars 2021 : 38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B0711F5-C2E9-EBF6-3907-5F0437E3C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10"/>
          <a:stretch/>
        </p:blipFill>
        <p:spPr>
          <a:xfrm>
            <a:off x="7591873" y="3429000"/>
            <a:ext cx="3587097" cy="3126106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B3E92AF-4E87-F9EF-C335-5B2E2B7ACE8C}"/>
              </a:ext>
            </a:extLst>
          </p:cNvPr>
          <p:cNvGrpSpPr/>
          <p:nvPr/>
        </p:nvGrpSpPr>
        <p:grpSpPr>
          <a:xfrm>
            <a:off x="4425026" y="1563554"/>
            <a:ext cx="1386147" cy="1435672"/>
            <a:chOff x="5555326" y="1563554"/>
            <a:chExt cx="1386147" cy="1435672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6F7D1853-0AD2-079B-043E-89EF32599B4D}"/>
                </a:ext>
              </a:extLst>
            </p:cNvPr>
            <p:cNvGrpSpPr/>
            <p:nvPr/>
          </p:nvGrpSpPr>
          <p:grpSpPr>
            <a:xfrm>
              <a:off x="5555326" y="1563554"/>
              <a:ext cx="1386147" cy="929665"/>
              <a:chOff x="5530364" y="1295539"/>
              <a:chExt cx="1386147" cy="929665"/>
            </a:xfrm>
          </p:grpSpPr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7C19199-14D4-6933-6DAD-21899222A0F6}"/>
                  </a:ext>
                </a:extLst>
              </p:cNvPr>
              <p:cNvSpPr txBox="1"/>
              <p:nvPr/>
            </p:nvSpPr>
            <p:spPr>
              <a:xfrm>
                <a:off x="6029730" y="1295539"/>
                <a:ext cx="886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rgbClr val="5F9734"/>
                    </a:solidFill>
                  </a:rPr>
                  <a:t>39 %</a:t>
                </a:r>
              </a:p>
            </p:txBody>
          </p:sp>
          <p:pic>
            <p:nvPicPr>
              <p:cNvPr id="18" name="Graphique 17" descr="Contour de visage souriant avec un remplissage uni">
                <a:extLst>
                  <a:ext uri="{FF2B5EF4-FFF2-40B4-BE49-F238E27FC236}">
                    <a16:creationId xmlns:a16="http://schemas.microsoft.com/office/drawing/2014/main" id="{8BED0EF9-6CE1-3EDE-AC42-4E19B39B1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30364" y="131475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0" name="Graphique 19" descr="Contour de visage triste avec un remplissage uni">
                <a:extLst>
                  <a:ext uri="{FF2B5EF4-FFF2-40B4-BE49-F238E27FC236}">
                    <a16:creationId xmlns:a16="http://schemas.microsoft.com/office/drawing/2014/main" id="{4ACFE955-A98D-A1BC-7C97-511FCCAC7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530364" y="1757204"/>
                <a:ext cx="468000" cy="468000"/>
              </a:xfrm>
              <a:prstGeom prst="rect">
                <a:avLst/>
              </a:prstGeom>
            </p:spPr>
          </p:pic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CB691C2-62BF-26DD-18B6-E7FFA1D13D74}"/>
                  </a:ext>
                </a:extLst>
              </p:cNvPr>
              <p:cNvSpPr txBox="1"/>
              <p:nvPr/>
            </p:nvSpPr>
            <p:spPr>
              <a:xfrm>
                <a:off x="6029730" y="1760371"/>
                <a:ext cx="886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rgbClr val="ED5F47"/>
                    </a:solidFill>
                  </a:rPr>
                  <a:t>26 %</a:t>
                </a:r>
              </a:p>
            </p:txBody>
          </p:sp>
        </p:grp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4D2FB333-0002-0466-6B8A-61355BC6862A}"/>
                </a:ext>
              </a:extLst>
            </p:cNvPr>
            <p:cNvSpPr txBox="1"/>
            <p:nvPr/>
          </p:nvSpPr>
          <p:spPr>
            <a:xfrm>
              <a:off x="6054692" y="2537561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rgbClr val="E3AC0C"/>
                  </a:solidFill>
                </a:rPr>
                <a:t>35 %</a:t>
              </a:r>
            </a:p>
          </p:txBody>
        </p:sp>
      </p:grpSp>
      <p:pic>
        <p:nvPicPr>
          <p:cNvPr id="8" name="Graphique 7" descr="Contour de visage neutre avec un remplissage uni">
            <a:extLst>
              <a:ext uri="{FF2B5EF4-FFF2-40B4-BE49-F238E27FC236}">
                <a16:creationId xmlns:a16="http://schemas.microsoft.com/office/drawing/2014/main" id="{E86F1CBF-4DF8-012C-3685-8859C0797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5026" y="2521259"/>
            <a:ext cx="473237" cy="4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203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8E2BE71A-826A-EA68-886F-E1EA6E8C5E11}"/>
              </a:ext>
            </a:extLst>
          </p:cNvPr>
          <p:cNvGrpSpPr/>
          <p:nvPr/>
        </p:nvGrpSpPr>
        <p:grpSpPr>
          <a:xfrm>
            <a:off x="4742449" y="1238677"/>
            <a:ext cx="2668765" cy="1333167"/>
            <a:chOff x="764556" y="1183498"/>
            <a:chExt cx="2668765" cy="1333167"/>
          </a:xfrm>
        </p:grpSpPr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3D4B9E93-EE13-4716-A909-C98F0C5593D5}"/>
                </a:ext>
              </a:extLst>
            </p:cNvPr>
            <p:cNvSpPr/>
            <p:nvPr/>
          </p:nvSpPr>
          <p:spPr>
            <a:xfrm>
              <a:off x="764556" y="1183498"/>
              <a:ext cx="2668765" cy="1333167"/>
            </a:xfrm>
            <a:prstGeom prst="rect">
              <a:avLst/>
            </a:prstGeom>
            <a:noFill/>
            <a:ln w="25400">
              <a:solidFill>
                <a:srgbClr val="00A0B0"/>
              </a:solidFill>
              <a:prstDash val="solid"/>
              <a:miter lim="800000"/>
            </a:ln>
          </p:spPr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9D7D728F-3FAE-4FC0-A5C5-6FAE742205DC}"/>
                </a:ext>
              </a:extLst>
            </p:cNvPr>
            <p:cNvSpPr/>
            <p:nvPr/>
          </p:nvSpPr>
          <p:spPr>
            <a:xfrm>
              <a:off x="859783" y="1315029"/>
              <a:ext cx="2516590" cy="107010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2107"/>
                </a:lnSpc>
                <a:buNone/>
              </a:pPr>
              <a:r>
                <a:rPr lang="en-US" sz="1584" kern="0" spc="47" dirty="0">
                  <a:solidFill>
                    <a:srgbClr val="FFFFFF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Quels sont les 5 magasins avec les meilleures notes moyennes ?</a:t>
              </a:r>
              <a:endParaRPr lang="en-US" dirty="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5A5851A-7C38-E5BC-9187-7ABD66FD2860}"/>
              </a:ext>
            </a:extLst>
          </p:cNvPr>
          <p:cNvGrpSpPr/>
          <p:nvPr/>
        </p:nvGrpSpPr>
        <p:grpSpPr>
          <a:xfrm>
            <a:off x="3720078" y="3423004"/>
            <a:ext cx="4751787" cy="2133067"/>
            <a:chOff x="5317490" y="4157516"/>
            <a:chExt cx="4751787" cy="2133067"/>
          </a:xfrm>
        </p:grpSpPr>
        <p:pic>
          <p:nvPicPr>
            <p:cNvPr id="20" name="Object 5" descr="preencoded.png">
              <a:extLst>
                <a:ext uri="{FF2B5EF4-FFF2-40B4-BE49-F238E27FC236}">
                  <a16:creationId xmlns:a16="http://schemas.microsoft.com/office/drawing/2014/main" id="{A9D12EF8-5133-78A3-38E7-411E3C58F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17490" y="4157516"/>
              <a:ext cx="4751787" cy="2133067"/>
            </a:xfrm>
            <a:prstGeom prst="rect">
              <a:avLst/>
            </a:prstGeom>
          </p:spPr>
        </p:pic>
        <p:pic>
          <p:nvPicPr>
            <p:cNvPr id="21" name="Object 6" descr="preencoded.png">
              <a:extLst>
                <a:ext uri="{FF2B5EF4-FFF2-40B4-BE49-F238E27FC236}">
                  <a16:creationId xmlns:a16="http://schemas.microsoft.com/office/drawing/2014/main" id="{E261A668-384D-C9A8-A6E9-B0901120A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7490" y="4157516"/>
              <a:ext cx="4751787" cy="2133067"/>
            </a:xfrm>
            <a:prstGeom prst="rect">
              <a:avLst/>
            </a:prstGeom>
          </p:spPr>
        </p:pic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765C159B-2014-E5D5-76BA-CADF877BBA5B}"/>
                </a:ext>
              </a:extLst>
            </p:cNvPr>
            <p:cNvSpPr/>
            <p:nvPr/>
          </p:nvSpPr>
          <p:spPr>
            <a:xfrm>
              <a:off x="5317549" y="4157575"/>
              <a:ext cx="2736845" cy="387484"/>
            </a:xfrm>
            <a:prstGeom prst="rect">
              <a:avLst/>
            </a:prstGeom>
            <a:solidFill>
              <a:srgbClr val="00A0B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Magasin</a:t>
              </a:r>
              <a:endParaRPr lang="en-US" dirty="0"/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5F724B2C-10A1-55AA-8E7F-9D348436185B}"/>
                </a:ext>
              </a:extLst>
            </p:cNvPr>
            <p:cNvSpPr/>
            <p:nvPr/>
          </p:nvSpPr>
          <p:spPr>
            <a:xfrm>
              <a:off x="5317549" y="4545059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10000"/>
            </a:bodyPr>
            <a:lstStyle/>
            <a:p>
              <a:pPr algn="l">
                <a:buNone/>
              </a:pPr>
              <a:r>
                <a:rPr lang="en-US" dirty="0" err="1">
                  <a:solidFill>
                    <a:schemeClr val="bg1"/>
                  </a:solidFill>
                </a:rPr>
                <a:t>Orgeval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00645CD4-B47D-12BF-EF80-E030686EF432}"/>
                </a:ext>
              </a:extLst>
            </p:cNvPr>
            <p:cNvSpPr/>
            <p:nvPr/>
          </p:nvSpPr>
          <p:spPr>
            <a:xfrm>
              <a:off x="5317549" y="4893795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Sainte </a:t>
              </a:r>
              <a:r>
                <a:rPr lang="en-US" sz="2100" dirty="0" err="1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geneviève</a:t>
              </a: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 des </a:t>
              </a:r>
              <a:r>
                <a:rPr lang="en-US" sz="2000" dirty="0" err="1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bois</a:t>
              </a:r>
              <a:endParaRPr lang="en-US" dirty="0"/>
            </a:p>
          </p:txBody>
        </p:sp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859E171B-1FC8-5021-5DF6-F16ED214D724}"/>
                </a:ext>
              </a:extLst>
            </p:cNvPr>
            <p:cNvSpPr/>
            <p:nvPr/>
          </p:nvSpPr>
          <p:spPr>
            <a:xfrm>
              <a:off x="8054394" y="4157575"/>
              <a:ext cx="2008381" cy="387484"/>
            </a:xfrm>
            <a:prstGeom prst="rect">
              <a:avLst/>
            </a:prstGeom>
            <a:solidFill>
              <a:srgbClr val="00A0B0"/>
            </a:solidFill>
          </p:spPr>
          <p:txBody>
            <a:bodyPr wrap="square" rtlCol="0" anchor="ctr">
              <a:normAutofit/>
            </a:bodyPr>
            <a:lstStyle/>
            <a:p>
              <a:pPr algn="ctr">
                <a:buNone/>
              </a:pPr>
              <a:r>
                <a:rPr lang="en-US" dirty="0">
                  <a:solidFill>
                    <a:schemeClr val="bg1"/>
                  </a:solidFill>
                </a:rPr>
                <a:t>Score NPS</a:t>
              </a:r>
            </a:p>
          </p:txBody>
        </p:sp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AEDBB7F1-34AE-2CF5-F02E-883E5CE08819}"/>
                </a:ext>
              </a:extLst>
            </p:cNvPr>
            <p:cNvSpPr/>
            <p:nvPr/>
          </p:nvSpPr>
          <p:spPr>
            <a:xfrm>
              <a:off x="8054394" y="4545059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10000"/>
            </a:bodyPr>
            <a:lstStyle/>
            <a:p>
              <a:pPr algn="ctr">
                <a:buNone/>
              </a:pPr>
              <a:r>
                <a:rPr lang="en-US" sz="19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52</a:t>
              </a:r>
            </a:p>
          </p:txBody>
        </p:sp>
        <p:sp>
          <p:nvSpPr>
            <p:cNvPr id="27" name="Object 12">
              <a:extLst>
                <a:ext uri="{FF2B5EF4-FFF2-40B4-BE49-F238E27FC236}">
                  <a16:creationId xmlns:a16="http://schemas.microsoft.com/office/drawing/2014/main" id="{48D41D7A-FF35-CA35-719C-7A68AB46B5A4}"/>
                </a:ext>
              </a:extLst>
            </p:cNvPr>
            <p:cNvSpPr/>
            <p:nvPr/>
          </p:nvSpPr>
          <p:spPr>
            <a:xfrm>
              <a:off x="8054394" y="4893795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51</a:t>
              </a:r>
              <a:endParaRPr lang="en-US" dirty="0"/>
            </a:p>
          </p:txBody>
        </p:sp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7A2936DA-14B7-2573-6666-8F9FFA8A26CC}"/>
                </a:ext>
              </a:extLst>
            </p:cNvPr>
            <p:cNvSpPr/>
            <p:nvPr/>
          </p:nvSpPr>
          <p:spPr>
            <a:xfrm>
              <a:off x="5317549" y="5242531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10000"/>
            </a:bodyPr>
            <a:lstStyle/>
            <a:p>
              <a:pPr algn="l">
                <a:buNone/>
              </a:pPr>
              <a:r>
                <a:rPr lang="en-US" sz="1900" dirty="0" err="1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Coulommiers</a:t>
              </a:r>
              <a:endParaRPr lang="en-US" sz="19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endParaRPr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D82FAFF5-225A-CE1F-6457-BE33E85CF641}"/>
                </a:ext>
              </a:extLst>
            </p:cNvPr>
            <p:cNvSpPr/>
            <p:nvPr/>
          </p:nvSpPr>
          <p:spPr>
            <a:xfrm>
              <a:off x="8054394" y="5242531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50</a:t>
              </a:r>
              <a:endParaRPr lang="en-US" dirty="0"/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BFDAB6F1-995A-A20A-444A-A1539E67E65F}"/>
                </a:ext>
              </a:extLst>
            </p:cNvPr>
            <p:cNvSpPr/>
            <p:nvPr/>
          </p:nvSpPr>
          <p:spPr>
            <a:xfrm>
              <a:off x="5317549" y="5591266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10000"/>
            </a:bodyPr>
            <a:lstStyle/>
            <a:p>
              <a:pPr algn="l">
                <a:buNone/>
              </a:pPr>
              <a:r>
                <a:rPr lang="en-US" dirty="0" err="1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Longjumeau</a:t>
              </a:r>
              <a:endParaRPr lang="en-US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endParaRPr>
            </a:p>
          </p:txBody>
        </p:sp>
        <p:sp>
          <p:nvSpPr>
            <p:cNvPr id="31" name="Object 16">
              <a:extLst>
                <a:ext uri="{FF2B5EF4-FFF2-40B4-BE49-F238E27FC236}">
                  <a16:creationId xmlns:a16="http://schemas.microsoft.com/office/drawing/2014/main" id="{C4B7B150-225A-16A1-9E64-10A0ABD54893}"/>
                </a:ext>
              </a:extLst>
            </p:cNvPr>
            <p:cNvSpPr/>
            <p:nvPr/>
          </p:nvSpPr>
          <p:spPr>
            <a:xfrm>
              <a:off x="8054394" y="5591266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50</a:t>
              </a:r>
              <a:endParaRPr lang="en-US" dirty="0"/>
            </a:p>
          </p:txBody>
        </p: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DE828715-BCD6-BF89-E6E6-7DA2290FBE3B}"/>
                </a:ext>
              </a:extLst>
            </p:cNvPr>
            <p:cNvSpPr/>
            <p:nvPr/>
          </p:nvSpPr>
          <p:spPr>
            <a:xfrm>
              <a:off x="5317549" y="5940002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Courbevoie</a:t>
              </a:r>
              <a:endParaRPr lang="en-US" dirty="0"/>
            </a:p>
          </p:txBody>
        </p:sp>
        <p:sp>
          <p:nvSpPr>
            <p:cNvPr id="33" name="Object 18">
              <a:extLst>
                <a:ext uri="{FF2B5EF4-FFF2-40B4-BE49-F238E27FC236}">
                  <a16:creationId xmlns:a16="http://schemas.microsoft.com/office/drawing/2014/main" id="{CE2605FD-B8FC-C214-F7D4-7F1BA9841E71}"/>
                </a:ext>
              </a:extLst>
            </p:cNvPr>
            <p:cNvSpPr/>
            <p:nvPr/>
          </p:nvSpPr>
          <p:spPr>
            <a:xfrm>
              <a:off x="8054394" y="5940002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50</a:t>
              </a:r>
              <a:endParaRPr lang="en-US" dirty="0"/>
            </a:p>
          </p:txBody>
        </p:sp>
      </p:grpSp>
      <p:sp>
        <p:nvSpPr>
          <p:cNvPr id="35" name="Object 3">
            <a:extLst>
              <a:ext uri="{FF2B5EF4-FFF2-40B4-BE49-F238E27FC236}">
                <a16:creationId xmlns:a16="http://schemas.microsoft.com/office/drawing/2014/main" id="{98545B05-F891-E73F-46A0-25AD0CF3AAF7}"/>
              </a:ext>
            </a:extLst>
          </p:cNvPr>
          <p:cNvSpPr/>
          <p:nvPr/>
        </p:nvSpPr>
        <p:spPr>
          <a:xfrm>
            <a:off x="1948929" y="255747"/>
            <a:ext cx="8705524" cy="3966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3124"/>
              </a:lnSpc>
              <a:buNone/>
            </a:pPr>
            <a:r>
              <a:rPr lang="en-US" sz="300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DIFFERENCES </a:t>
            </a:r>
            <a:r>
              <a:rPr lang="en-US" sz="3000" kern="0" spc="90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ENTRE</a:t>
            </a:r>
            <a:r>
              <a:rPr lang="en-US" sz="300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 NOTE MOYENNE ET SCORE NPS</a:t>
            </a:r>
            <a:endParaRPr lang="en-US" sz="3000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A0BB8FDC-737F-D09D-38A0-6FBCE926E2A4}"/>
              </a:ext>
            </a:extLst>
          </p:cNvPr>
          <p:cNvGrpSpPr/>
          <p:nvPr/>
        </p:nvGrpSpPr>
        <p:grpSpPr>
          <a:xfrm>
            <a:off x="3713576" y="3423063"/>
            <a:ext cx="4751787" cy="2133067"/>
            <a:chOff x="4773579" y="783548"/>
            <a:chExt cx="4751787" cy="2133067"/>
          </a:xfrm>
        </p:grpSpPr>
        <p:pic>
          <p:nvPicPr>
            <p:cNvPr id="2" name="Object 5" descr="preencoded.png">
              <a:extLst>
                <a:ext uri="{FF2B5EF4-FFF2-40B4-BE49-F238E27FC236}">
                  <a16:creationId xmlns:a16="http://schemas.microsoft.com/office/drawing/2014/main" id="{AB8E0BC0-25C9-D6AE-EC37-86D412B3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73579" y="783548"/>
              <a:ext cx="4751787" cy="2133067"/>
            </a:xfrm>
            <a:prstGeom prst="rect">
              <a:avLst/>
            </a:prstGeom>
          </p:spPr>
        </p:pic>
        <p:pic>
          <p:nvPicPr>
            <p:cNvPr id="4" name="Object 6" descr="preencoded.png">
              <a:extLst>
                <a:ext uri="{FF2B5EF4-FFF2-40B4-BE49-F238E27FC236}">
                  <a16:creationId xmlns:a16="http://schemas.microsoft.com/office/drawing/2014/main" id="{5E3685ED-2EB8-5149-7E34-F8A221E1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3579" y="783548"/>
              <a:ext cx="4751787" cy="2133067"/>
            </a:xfrm>
            <a:prstGeom prst="rect">
              <a:avLst/>
            </a:prstGeom>
          </p:spPr>
        </p:pic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B9EB7B9B-D4EB-A447-6283-D2061A313A00}"/>
                </a:ext>
              </a:extLst>
            </p:cNvPr>
            <p:cNvSpPr/>
            <p:nvPr/>
          </p:nvSpPr>
          <p:spPr>
            <a:xfrm>
              <a:off x="4773638" y="783607"/>
              <a:ext cx="2736845" cy="387484"/>
            </a:xfrm>
            <a:prstGeom prst="rect">
              <a:avLst/>
            </a:prstGeom>
            <a:solidFill>
              <a:srgbClr val="00A0B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Magasin</a:t>
              </a:r>
              <a:endParaRPr lang="en-US" dirty="0"/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1A3DCEC2-D1F0-866D-4FBB-8EEF40D55028}"/>
                </a:ext>
              </a:extLst>
            </p:cNvPr>
            <p:cNvSpPr/>
            <p:nvPr/>
          </p:nvSpPr>
          <p:spPr>
            <a:xfrm>
              <a:off x="4773638" y="1171091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Paris 14</a:t>
              </a:r>
              <a:endParaRPr lang="en-US" dirty="0"/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0EAB3A16-6291-66F4-58FE-7F53C5F2E9F4}"/>
                </a:ext>
              </a:extLst>
            </p:cNvPr>
            <p:cNvSpPr/>
            <p:nvPr/>
          </p:nvSpPr>
          <p:spPr>
            <a:xfrm>
              <a:off x="4773638" y="1519827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St Pierre du Perray</a:t>
              </a:r>
              <a:endParaRPr lang="en-US" dirty="0"/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B8850E34-9248-8B29-0BDD-D9E3789FD0B4}"/>
                </a:ext>
              </a:extLst>
            </p:cNvPr>
            <p:cNvSpPr/>
            <p:nvPr/>
          </p:nvSpPr>
          <p:spPr>
            <a:xfrm>
              <a:off x="7510483" y="783607"/>
              <a:ext cx="2008381" cy="387484"/>
            </a:xfrm>
            <a:prstGeom prst="rect">
              <a:avLst/>
            </a:prstGeom>
            <a:solidFill>
              <a:srgbClr val="00A0B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Note</a:t>
              </a:r>
              <a:endParaRPr lang="en-US" dirty="0"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6541F7D1-1A87-54B6-CDB9-ECF03247B2FF}"/>
                </a:ext>
              </a:extLst>
            </p:cNvPr>
            <p:cNvSpPr/>
            <p:nvPr/>
          </p:nvSpPr>
          <p:spPr>
            <a:xfrm>
              <a:off x="7510483" y="1171091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8.73</a:t>
              </a:r>
              <a:endParaRPr lang="en-US" dirty="0"/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33B64D0D-0CAD-7809-B818-E5D1EE021318}"/>
                </a:ext>
              </a:extLst>
            </p:cNvPr>
            <p:cNvSpPr/>
            <p:nvPr/>
          </p:nvSpPr>
          <p:spPr>
            <a:xfrm>
              <a:off x="7510483" y="1519827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8.55</a:t>
              </a:r>
              <a:endParaRPr lang="en-US" dirty="0"/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49DD694F-89B7-06A0-6B3F-3F6A7847678E}"/>
                </a:ext>
              </a:extLst>
            </p:cNvPr>
            <p:cNvSpPr/>
            <p:nvPr/>
          </p:nvSpPr>
          <p:spPr>
            <a:xfrm>
              <a:off x="4773638" y="1868563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Paris 19</a:t>
              </a:r>
              <a:endParaRPr lang="en-US" dirty="0"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DFA0D2B7-9688-D265-A1BF-8BEC7ECBAAC6}"/>
                </a:ext>
              </a:extLst>
            </p:cNvPr>
            <p:cNvSpPr/>
            <p:nvPr/>
          </p:nvSpPr>
          <p:spPr>
            <a:xfrm>
              <a:off x="7510483" y="1868563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8.5</a:t>
              </a:r>
              <a:endParaRPr lang="en-US"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D2455E84-8854-E169-6C7D-DC17ADB19723}"/>
                </a:ext>
              </a:extLst>
            </p:cNvPr>
            <p:cNvSpPr/>
            <p:nvPr/>
          </p:nvSpPr>
          <p:spPr>
            <a:xfrm>
              <a:off x="4773638" y="2217298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Paris 11</a:t>
              </a:r>
              <a:endParaRPr lang="en-US" dirty="0"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41E54582-6C6F-BBF6-6AA6-7428B751DAC1}"/>
                </a:ext>
              </a:extLst>
            </p:cNvPr>
            <p:cNvSpPr/>
            <p:nvPr/>
          </p:nvSpPr>
          <p:spPr>
            <a:xfrm>
              <a:off x="7510483" y="2217298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8.48</a:t>
              </a:r>
              <a:endParaRPr lang="en-US" dirty="0"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6066BBC2-FEFC-9EB7-9375-EFBCC5131D12}"/>
                </a:ext>
              </a:extLst>
            </p:cNvPr>
            <p:cNvSpPr/>
            <p:nvPr/>
          </p:nvSpPr>
          <p:spPr>
            <a:xfrm>
              <a:off x="4773638" y="2566034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Coulommiers</a:t>
              </a:r>
              <a:endParaRPr lang="en-US" dirty="0"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17A46C6C-0671-3D2D-6473-D6E7BA9C7677}"/>
                </a:ext>
              </a:extLst>
            </p:cNvPr>
            <p:cNvSpPr/>
            <p:nvPr/>
          </p:nvSpPr>
          <p:spPr>
            <a:xfrm>
              <a:off x="7510483" y="2566034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8.45</a:t>
              </a:r>
              <a:endParaRPr lang="en-US" dirty="0"/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19544 0.002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9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9987 0.0025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8E2BE71A-826A-EA68-886F-E1EA6E8C5E11}"/>
              </a:ext>
            </a:extLst>
          </p:cNvPr>
          <p:cNvGrpSpPr/>
          <p:nvPr/>
        </p:nvGrpSpPr>
        <p:grpSpPr>
          <a:xfrm>
            <a:off x="4742449" y="1238677"/>
            <a:ext cx="2668765" cy="1333167"/>
            <a:chOff x="764556" y="1183498"/>
            <a:chExt cx="2668765" cy="1333167"/>
          </a:xfrm>
        </p:grpSpPr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3D4B9E93-EE13-4716-A909-C98F0C5593D5}"/>
                </a:ext>
              </a:extLst>
            </p:cNvPr>
            <p:cNvSpPr/>
            <p:nvPr/>
          </p:nvSpPr>
          <p:spPr>
            <a:xfrm>
              <a:off x="764556" y="1183498"/>
              <a:ext cx="2668765" cy="1333167"/>
            </a:xfrm>
            <a:prstGeom prst="rect">
              <a:avLst/>
            </a:prstGeom>
            <a:noFill/>
            <a:ln w="25400">
              <a:solidFill>
                <a:srgbClr val="00A0B0"/>
              </a:solidFill>
              <a:prstDash val="solid"/>
              <a:miter lim="800000"/>
            </a:ln>
          </p:spPr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9D7D728F-3FAE-4FC0-A5C5-6FAE742205DC}"/>
                </a:ext>
              </a:extLst>
            </p:cNvPr>
            <p:cNvSpPr/>
            <p:nvPr/>
          </p:nvSpPr>
          <p:spPr>
            <a:xfrm>
              <a:off x="859783" y="1315029"/>
              <a:ext cx="2516590" cy="107010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2107"/>
                </a:lnSpc>
                <a:buNone/>
              </a:pPr>
              <a:r>
                <a:rPr lang="en-US" sz="1584" kern="0" spc="47" dirty="0">
                  <a:solidFill>
                    <a:srgbClr val="FFFFFF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Quels sont les 5 magasins avec les plus faibles notes moyennes ?</a:t>
              </a:r>
              <a:endParaRPr lang="en-US" dirty="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5A5851A-7C38-E5BC-9187-7ABD66FD2860}"/>
              </a:ext>
            </a:extLst>
          </p:cNvPr>
          <p:cNvGrpSpPr/>
          <p:nvPr/>
        </p:nvGrpSpPr>
        <p:grpSpPr>
          <a:xfrm>
            <a:off x="3700936" y="3373206"/>
            <a:ext cx="4751787" cy="2133067"/>
            <a:chOff x="5317490" y="4157516"/>
            <a:chExt cx="4751787" cy="2133067"/>
          </a:xfrm>
        </p:grpSpPr>
        <p:pic>
          <p:nvPicPr>
            <p:cNvPr id="20" name="Object 5" descr="preencoded.png">
              <a:extLst>
                <a:ext uri="{FF2B5EF4-FFF2-40B4-BE49-F238E27FC236}">
                  <a16:creationId xmlns:a16="http://schemas.microsoft.com/office/drawing/2014/main" id="{A9D12EF8-5133-78A3-38E7-411E3C58F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17490" y="4157516"/>
              <a:ext cx="4751787" cy="2133067"/>
            </a:xfrm>
            <a:prstGeom prst="rect">
              <a:avLst/>
            </a:prstGeom>
          </p:spPr>
        </p:pic>
        <p:pic>
          <p:nvPicPr>
            <p:cNvPr id="21" name="Object 6" descr="preencoded.png">
              <a:extLst>
                <a:ext uri="{FF2B5EF4-FFF2-40B4-BE49-F238E27FC236}">
                  <a16:creationId xmlns:a16="http://schemas.microsoft.com/office/drawing/2014/main" id="{E261A668-384D-C9A8-A6E9-B0901120A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7490" y="4157516"/>
              <a:ext cx="4751787" cy="2133067"/>
            </a:xfrm>
            <a:prstGeom prst="rect">
              <a:avLst/>
            </a:prstGeom>
          </p:spPr>
        </p:pic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765C159B-2014-E5D5-76BA-CADF877BBA5B}"/>
                </a:ext>
              </a:extLst>
            </p:cNvPr>
            <p:cNvSpPr/>
            <p:nvPr/>
          </p:nvSpPr>
          <p:spPr>
            <a:xfrm>
              <a:off x="5317549" y="4157575"/>
              <a:ext cx="2736845" cy="387484"/>
            </a:xfrm>
            <a:prstGeom prst="rect">
              <a:avLst/>
            </a:prstGeom>
            <a:solidFill>
              <a:srgbClr val="00A0B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Magasin</a:t>
              </a:r>
              <a:endParaRPr lang="en-US" dirty="0"/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5F724B2C-10A1-55AA-8E7F-9D348436185B}"/>
                </a:ext>
              </a:extLst>
            </p:cNvPr>
            <p:cNvSpPr/>
            <p:nvPr/>
          </p:nvSpPr>
          <p:spPr>
            <a:xfrm>
              <a:off x="5317549" y="4545059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10000"/>
            </a:bodyPr>
            <a:lstStyle/>
            <a:p>
              <a:pPr algn="l">
                <a:buNone/>
              </a:pPr>
              <a:r>
                <a:rPr lang="en-US" dirty="0">
                  <a:solidFill>
                    <a:schemeClr val="bg1"/>
                  </a:solidFill>
                </a:rPr>
                <a:t>Nanterre</a:t>
              </a: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00645CD4-B47D-12BF-EF80-E030686EF432}"/>
                </a:ext>
              </a:extLst>
            </p:cNvPr>
            <p:cNvSpPr/>
            <p:nvPr/>
          </p:nvSpPr>
          <p:spPr>
            <a:xfrm>
              <a:off x="5317549" y="4893795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 err="1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Buchelay</a:t>
              </a:r>
              <a:endParaRPr lang="en-US" dirty="0"/>
            </a:p>
          </p:txBody>
        </p:sp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859E171B-1FC8-5021-5DF6-F16ED214D724}"/>
                </a:ext>
              </a:extLst>
            </p:cNvPr>
            <p:cNvSpPr/>
            <p:nvPr/>
          </p:nvSpPr>
          <p:spPr>
            <a:xfrm>
              <a:off x="8054394" y="4157575"/>
              <a:ext cx="2008381" cy="387484"/>
            </a:xfrm>
            <a:prstGeom prst="rect">
              <a:avLst/>
            </a:prstGeom>
            <a:solidFill>
              <a:srgbClr val="00A0B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Score NPS</a:t>
              </a:r>
              <a:endParaRPr lang="en-US" dirty="0"/>
            </a:p>
          </p:txBody>
        </p:sp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AEDBB7F1-34AE-2CF5-F02E-883E5CE08819}"/>
                </a:ext>
              </a:extLst>
            </p:cNvPr>
            <p:cNvSpPr/>
            <p:nvPr/>
          </p:nvSpPr>
          <p:spPr>
            <a:xfrm>
              <a:off x="8054394" y="4545059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10000"/>
            </a:bodyPr>
            <a:lstStyle/>
            <a:p>
              <a:pPr algn="ctr">
                <a:buNone/>
              </a:pPr>
              <a:r>
                <a:rPr lang="en-US" sz="19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6</a:t>
              </a:r>
            </a:p>
          </p:txBody>
        </p:sp>
        <p:sp>
          <p:nvSpPr>
            <p:cNvPr id="27" name="Object 12">
              <a:extLst>
                <a:ext uri="{FF2B5EF4-FFF2-40B4-BE49-F238E27FC236}">
                  <a16:creationId xmlns:a16="http://schemas.microsoft.com/office/drawing/2014/main" id="{48D41D7A-FF35-CA35-719C-7A68AB46B5A4}"/>
                </a:ext>
              </a:extLst>
            </p:cNvPr>
            <p:cNvSpPr/>
            <p:nvPr/>
          </p:nvSpPr>
          <p:spPr>
            <a:xfrm>
              <a:off x="8054394" y="4893795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9</a:t>
              </a:r>
              <a:endParaRPr lang="en-US" dirty="0"/>
            </a:p>
          </p:txBody>
        </p:sp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7A2936DA-14B7-2573-6666-8F9FFA8A26CC}"/>
                </a:ext>
              </a:extLst>
            </p:cNvPr>
            <p:cNvSpPr/>
            <p:nvPr/>
          </p:nvSpPr>
          <p:spPr>
            <a:xfrm>
              <a:off x="5317549" y="5242531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10000"/>
            </a:bodyPr>
            <a:lstStyle/>
            <a:p>
              <a:pPr algn="l">
                <a:buNone/>
              </a:pPr>
              <a:r>
                <a:rPr lang="en-US" sz="19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Aubervilliers</a:t>
              </a:r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D82FAFF5-225A-CE1F-6457-BE33E85CF641}"/>
                </a:ext>
              </a:extLst>
            </p:cNvPr>
            <p:cNvSpPr/>
            <p:nvPr/>
          </p:nvSpPr>
          <p:spPr>
            <a:xfrm>
              <a:off x="8054394" y="5242531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14</a:t>
              </a:r>
              <a:endParaRPr lang="en-US" dirty="0"/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BFDAB6F1-995A-A20A-444A-A1539E67E65F}"/>
                </a:ext>
              </a:extLst>
            </p:cNvPr>
            <p:cNvSpPr/>
            <p:nvPr/>
          </p:nvSpPr>
          <p:spPr>
            <a:xfrm>
              <a:off x="5317549" y="5591266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10000"/>
            </a:bodyPr>
            <a:lstStyle/>
            <a:p>
              <a:pPr algn="l">
                <a:buNone/>
              </a:pPr>
              <a:r>
                <a:rPr lang="en-US" dirty="0" err="1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Fontenay-sous-bois</a:t>
              </a:r>
              <a:r>
                <a:rPr lang="en-US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	</a:t>
              </a:r>
            </a:p>
          </p:txBody>
        </p:sp>
        <p:sp>
          <p:nvSpPr>
            <p:cNvPr id="31" name="Object 16">
              <a:extLst>
                <a:ext uri="{FF2B5EF4-FFF2-40B4-BE49-F238E27FC236}">
                  <a16:creationId xmlns:a16="http://schemas.microsoft.com/office/drawing/2014/main" id="{C4B7B150-225A-16A1-9E64-10A0ABD54893}"/>
                </a:ext>
              </a:extLst>
            </p:cNvPr>
            <p:cNvSpPr/>
            <p:nvPr/>
          </p:nvSpPr>
          <p:spPr>
            <a:xfrm>
              <a:off x="8054394" y="5591266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15</a:t>
              </a:r>
              <a:endParaRPr lang="en-US" dirty="0"/>
            </a:p>
          </p:txBody>
        </p: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DE828715-BCD6-BF89-E6E6-7DA2290FBE3B}"/>
                </a:ext>
              </a:extLst>
            </p:cNvPr>
            <p:cNvSpPr/>
            <p:nvPr/>
          </p:nvSpPr>
          <p:spPr>
            <a:xfrm>
              <a:off x="5317549" y="5940002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Conflans-</a:t>
              </a:r>
              <a:r>
                <a:rPr lang="en-US" sz="2000" dirty="0" err="1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sainte</a:t>
              </a: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-</a:t>
              </a:r>
              <a:r>
                <a:rPr lang="en-US" sz="2000" dirty="0" err="1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Honorine</a:t>
              </a:r>
              <a:endParaRPr lang="en-US" dirty="0"/>
            </a:p>
          </p:txBody>
        </p:sp>
        <p:sp>
          <p:nvSpPr>
            <p:cNvPr id="33" name="Object 18">
              <a:extLst>
                <a:ext uri="{FF2B5EF4-FFF2-40B4-BE49-F238E27FC236}">
                  <a16:creationId xmlns:a16="http://schemas.microsoft.com/office/drawing/2014/main" id="{CE2605FD-B8FC-C214-F7D4-7F1BA9841E71}"/>
                </a:ext>
              </a:extLst>
            </p:cNvPr>
            <p:cNvSpPr/>
            <p:nvPr/>
          </p:nvSpPr>
          <p:spPr>
            <a:xfrm>
              <a:off x="8054394" y="5940002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17</a:t>
              </a:r>
              <a:endParaRPr lang="en-US" dirty="0"/>
            </a:p>
          </p:txBody>
        </p:sp>
      </p:grpSp>
      <p:sp>
        <p:nvSpPr>
          <p:cNvPr id="35" name="Object 3">
            <a:extLst>
              <a:ext uri="{FF2B5EF4-FFF2-40B4-BE49-F238E27FC236}">
                <a16:creationId xmlns:a16="http://schemas.microsoft.com/office/drawing/2014/main" id="{98545B05-F891-E73F-46A0-25AD0CF3AAF7}"/>
              </a:ext>
            </a:extLst>
          </p:cNvPr>
          <p:cNvSpPr/>
          <p:nvPr/>
        </p:nvSpPr>
        <p:spPr>
          <a:xfrm>
            <a:off x="1948929" y="255747"/>
            <a:ext cx="8603924" cy="3966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3124"/>
              </a:lnSpc>
              <a:buNone/>
            </a:pPr>
            <a:r>
              <a:rPr lang="en-US" sz="300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DIFFERENCES </a:t>
            </a:r>
            <a:r>
              <a:rPr lang="en-US" sz="3000" kern="0" spc="90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ENTRE</a:t>
            </a:r>
            <a:r>
              <a:rPr lang="en-US" sz="300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 NOTE MOYENNE ET SCORE NPS</a:t>
            </a:r>
            <a:endParaRPr lang="en-US" sz="3000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A0BB8FDC-737F-D09D-38A0-6FBCE926E2A4}"/>
              </a:ext>
            </a:extLst>
          </p:cNvPr>
          <p:cNvGrpSpPr/>
          <p:nvPr/>
        </p:nvGrpSpPr>
        <p:grpSpPr>
          <a:xfrm>
            <a:off x="3700995" y="3371361"/>
            <a:ext cx="4751787" cy="2133067"/>
            <a:chOff x="4773579" y="783548"/>
            <a:chExt cx="4751787" cy="2133067"/>
          </a:xfrm>
        </p:grpSpPr>
        <p:pic>
          <p:nvPicPr>
            <p:cNvPr id="2" name="Object 5" descr="preencoded.png">
              <a:extLst>
                <a:ext uri="{FF2B5EF4-FFF2-40B4-BE49-F238E27FC236}">
                  <a16:creationId xmlns:a16="http://schemas.microsoft.com/office/drawing/2014/main" id="{AB8E0BC0-25C9-D6AE-EC37-86D412B3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73579" y="783548"/>
              <a:ext cx="4751787" cy="2133067"/>
            </a:xfrm>
            <a:prstGeom prst="rect">
              <a:avLst/>
            </a:prstGeom>
          </p:spPr>
        </p:pic>
        <p:pic>
          <p:nvPicPr>
            <p:cNvPr id="4" name="Object 6" descr="preencoded.png">
              <a:extLst>
                <a:ext uri="{FF2B5EF4-FFF2-40B4-BE49-F238E27FC236}">
                  <a16:creationId xmlns:a16="http://schemas.microsoft.com/office/drawing/2014/main" id="{5E3685ED-2EB8-5149-7E34-F8A221E1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3579" y="783548"/>
              <a:ext cx="4751787" cy="2133067"/>
            </a:xfrm>
            <a:prstGeom prst="rect">
              <a:avLst/>
            </a:prstGeom>
          </p:spPr>
        </p:pic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B9EB7B9B-D4EB-A447-6283-D2061A313A00}"/>
                </a:ext>
              </a:extLst>
            </p:cNvPr>
            <p:cNvSpPr/>
            <p:nvPr/>
          </p:nvSpPr>
          <p:spPr>
            <a:xfrm>
              <a:off x="4773638" y="783607"/>
              <a:ext cx="2736845" cy="387484"/>
            </a:xfrm>
            <a:prstGeom prst="rect">
              <a:avLst/>
            </a:prstGeom>
            <a:solidFill>
              <a:srgbClr val="00A0B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Magasin</a:t>
              </a:r>
              <a:endParaRPr lang="en-US" dirty="0"/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1A3DCEC2-D1F0-866D-4FBB-8EEF40D55028}"/>
                </a:ext>
              </a:extLst>
            </p:cNvPr>
            <p:cNvSpPr/>
            <p:nvPr/>
          </p:nvSpPr>
          <p:spPr>
            <a:xfrm>
              <a:off x="4773638" y="1171091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10000"/>
            </a:bodyPr>
            <a:lstStyle/>
            <a:p>
              <a:pPr algn="l">
                <a:buNone/>
              </a:pPr>
              <a:r>
                <a:rPr lang="en-US" dirty="0" err="1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</a:rPr>
                <a:t>Buchelay</a:t>
              </a:r>
              <a:endParaRPr lang="en-US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0EAB3A16-6291-66F4-58FE-7F53C5F2E9F4}"/>
                </a:ext>
              </a:extLst>
            </p:cNvPr>
            <p:cNvSpPr/>
            <p:nvPr/>
          </p:nvSpPr>
          <p:spPr>
            <a:xfrm>
              <a:off x="4773638" y="1519827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10000"/>
            </a:bodyPr>
            <a:lstStyle/>
            <a:p>
              <a:pPr algn="l">
                <a:buNone/>
              </a:pPr>
              <a:r>
                <a:rPr lang="en-US" sz="19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</a:rPr>
                <a:t>Nanterre</a:t>
              </a: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B8850E34-9248-8B29-0BDD-D9E3789FD0B4}"/>
                </a:ext>
              </a:extLst>
            </p:cNvPr>
            <p:cNvSpPr/>
            <p:nvPr/>
          </p:nvSpPr>
          <p:spPr>
            <a:xfrm>
              <a:off x="7510483" y="783607"/>
              <a:ext cx="2008381" cy="387484"/>
            </a:xfrm>
            <a:prstGeom prst="rect">
              <a:avLst/>
            </a:prstGeom>
            <a:solidFill>
              <a:srgbClr val="00A0B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Note</a:t>
              </a:r>
              <a:endParaRPr lang="en-US" dirty="0"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6541F7D1-1A87-54B6-CDB9-ECF03247B2FF}"/>
                </a:ext>
              </a:extLst>
            </p:cNvPr>
            <p:cNvSpPr/>
            <p:nvPr/>
          </p:nvSpPr>
          <p:spPr>
            <a:xfrm>
              <a:off x="7510483" y="1171091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7.38</a:t>
              </a:r>
              <a:endParaRPr lang="en-US" dirty="0"/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33B64D0D-0CAD-7809-B818-E5D1EE021318}"/>
                </a:ext>
              </a:extLst>
            </p:cNvPr>
            <p:cNvSpPr/>
            <p:nvPr/>
          </p:nvSpPr>
          <p:spPr>
            <a:xfrm>
              <a:off x="7510483" y="1519827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7.44</a:t>
              </a:r>
              <a:endParaRPr lang="en-US" dirty="0"/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49DD694F-89B7-06A0-6B3F-3F6A7847678E}"/>
                </a:ext>
              </a:extLst>
            </p:cNvPr>
            <p:cNvSpPr/>
            <p:nvPr/>
          </p:nvSpPr>
          <p:spPr>
            <a:xfrm>
              <a:off x="4773638" y="1868563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 err="1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Montgeron</a:t>
              </a:r>
              <a:endParaRPr lang="en-US" dirty="0"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DFA0D2B7-9688-D265-A1BF-8BEC7ECBAAC6}"/>
                </a:ext>
              </a:extLst>
            </p:cNvPr>
            <p:cNvSpPr/>
            <p:nvPr/>
          </p:nvSpPr>
          <p:spPr>
            <a:xfrm>
              <a:off x="7510483" y="1868563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7.53</a:t>
              </a:r>
              <a:endParaRPr lang="en-US"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D2455E84-8854-E169-6C7D-DC17ADB19723}"/>
                </a:ext>
              </a:extLst>
            </p:cNvPr>
            <p:cNvSpPr/>
            <p:nvPr/>
          </p:nvSpPr>
          <p:spPr>
            <a:xfrm>
              <a:off x="4773638" y="2217298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Paris 15</a:t>
              </a:r>
              <a:endParaRPr lang="en-US" dirty="0"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41E54582-6C6F-BBF6-6AA6-7428B751DAC1}"/>
                </a:ext>
              </a:extLst>
            </p:cNvPr>
            <p:cNvSpPr/>
            <p:nvPr/>
          </p:nvSpPr>
          <p:spPr>
            <a:xfrm>
              <a:off x="7510483" y="2217298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7.56</a:t>
              </a:r>
              <a:endParaRPr lang="en-US" dirty="0"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6066BBC2-FEFC-9EB7-9375-EFBCC5131D12}"/>
                </a:ext>
              </a:extLst>
            </p:cNvPr>
            <p:cNvSpPr/>
            <p:nvPr/>
          </p:nvSpPr>
          <p:spPr>
            <a:xfrm>
              <a:off x="4773638" y="2566034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l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Rosny-sous-</a:t>
              </a:r>
              <a:r>
                <a:rPr lang="en-US" sz="2000" dirty="0" err="1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bois</a:t>
              </a:r>
              <a:endParaRPr lang="en-US" dirty="0"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17A46C6C-0671-3D2D-6473-D6E7BA9C7677}"/>
                </a:ext>
              </a:extLst>
            </p:cNvPr>
            <p:cNvSpPr/>
            <p:nvPr/>
          </p:nvSpPr>
          <p:spPr>
            <a:xfrm>
              <a:off x="7510483" y="2566034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7.59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7543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19545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9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9987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">
            <a:extLst>
              <a:ext uri="{FF2B5EF4-FFF2-40B4-BE49-F238E27FC236}">
                <a16:creationId xmlns:a16="http://schemas.microsoft.com/office/drawing/2014/main" id="{98545B05-F891-E73F-46A0-25AD0CF3AAF7}"/>
              </a:ext>
            </a:extLst>
          </p:cNvPr>
          <p:cNvSpPr/>
          <p:nvPr/>
        </p:nvSpPr>
        <p:spPr>
          <a:xfrm>
            <a:off x="1544321" y="208334"/>
            <a:ext cx="9041784" cy="3966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3124"/>
              </a:lnSpc>
              <a:buNone/>
            </a:pPr>
            <a:r>
              <a:rPr lang="en-US" sz="279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DISTRIBUTION DES SCORES NPS: Les 5 meilleures agences</a:t>
            </a:r>
            <a:endParaRPr lang="en-US" dirty="0"/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83BA04FD-C872-8D37-98F4-0F09645CC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993539"/>
              </p:ext>
            </p:extLst>
          </p:nvPr>
        </p:nvGraphicFramePr>
        <p:xfrm>
          <a:off x="2031999" y="719666"/>
          <a:ext cx="8623559" cy="5783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2125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83BA04FD-C872-8D37-98F4-0F09645CC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941448"/>
              </p:ext>
            </p:extLst>
          </p:nvPr>
        </p:nvGraphicFramePr>
        <p:xfrm>
          <a:off x="2031999" y="719666"/>
          <a:ext cx="8623559" cy="5783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Object 3">
            <a:extLst>
              <a:ext uri="{FF2B5EF4-FFF2-40B4-BE49-F238E27FC236}">
                <a16:creationId xmlns:a16="http://schemas.microsoft.com/office/drawing/2014/main" id="{E91F8C09-1572-F433-235C-5FE0DF75F72E}"/>
              </a:ext>
            </a:extLst>
          </p:cNvPr>
          <p:cNvSpPr/>
          <p:nvPr/>
        </p:nvSpPr>
        <p:spPr>
          <a:xfrm>
            <a:off x="1544321" y="208334"/>
            <a:ext cx="9041784" cy="3966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3124"/>
              </a:lnSpc>
              <a:buNone/>
            </a:pPr>
            <a:r>
              <a:rPr lang="en-US" sz="279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DISTRIBUTION DES SCORES NPS: Les 5 plus faibles agences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998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">
            <a:extLst>
              <a:ext uri="{FF2B5EF4-FFF2-40B4-BE49-F238E27FC236}">
                <a16:creationId xmlns:a16="http://schemas.microsoft.com/office/drawing/2014/main" id="{98545B05-F891-E73F-46A0-25AD0CF3AAF7}"/>
              </a:ext>
            </a:extLst>
          </p:cNvPr>
          <p:cNvSpPr/>
          <p:nvPr/>
        </p:nvSpPr>
        <p:spPr>
          <a:xfrm>
            <a:off x="1853673" y="854383"/>
            <a:ext cx="8484653" cy="3966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3124"/>
              </a:lnSpc>
              <a:buNone/>
            </a:pP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4EFFBB7-B790-9D92-BE1E-3A1AD28ECC70}"/>
              </a:ext>
            </a:extLst>
          </p:cNvPr>
          <p:cNvSpPr/>
          <p:nvPr/>
        </p:nvSpPr>
        <p:spPr>
          <a:xfrm>
            <a:off x="727873" y="435295"/>
            <a:ext cx="4357243" cy="3966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3124"/>
              </a:lnSpc>
              <a:buNone/>
            </a:pPr>
            <a:r>
              <a:rPr lang="en-US" sz="360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</a:rPr>
              <a:t>MISE EN PLACE NPS</a:t>
            </a:r>
            <a:endParaRPr lang="en-US" sz="2800" dirty="0"/>
          </a:p>
        </p:txBody>
      </p:sp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174E725F-B615-4005-F443-C3116C03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879" y="115669"/>
            <a:ext cx="3578111" cy="3578111"/>
          </a:xfrm>
          <a:prstGeom prst="rect">
            <a:avLst/>
          </a:prstGeom>
          <a:effectLst>
            <a:softEdge rad="320901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89F2F75-C364-5767-9177-F6C15C27A342}"/>
              </a:ext>
            </a:extLst>
          </p:cNvPr>
          <p:cNvSpPr txBox="1"/>
          <p:nvPr/>
        </p:nvSpPr>
        <p:spPr>
          <a:xfrm>
            <a:off x="1379135" y="1289396"/>
            <a:ext cx="6324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</a:rPr>
              <a:t>"Sur une échelle de 0 à 10 quelle est la probabilité que vous recommandiez BestMarket à votre entourage ?"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4C765FE-8306-F079-654F-6B0145B5CD96}"/>
              </a:ext>
            </a:extLst>
          </p:cNvPr>
          <p:cNvGrpSpPr/>
          <p:nvPr/>
        </p:nvGrpSpPr>
        <p:grpSpPr>
          <a:xfrm>
            <a:off x="2292762" y="2591489"/>
            <a:ext cx="5010240" cy="461665"/>
            <a:chOff x="2292762" y="2784674"/>
            <a:chExt cx="5010240" cy="461665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2B44FF3-A9CC-DE99-FF44-E6EF6995955A}"/>
                </a:ext>
              </a:extLst>
            </p:cNvPr>
            <p:cNvSpPr txBox="1"/>
            <p:nvPr/>
          </p:nvSpPr>
          <p:spPr>
            <a:xfrm>
              <a:off x="2972486" y="2784674"/>
              <a:ext cx="433051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kern="0" spc="84" dirty="0">
                  <a:solidFill>
                    <a:srgbClr val="00A0B0"/>
                  </a:solidFill>
                  <a:latin typeface="Jost*" pitchFamily="34" charset="0"/>
                  <a:ea typeface="Jost*" pitchFamily="34" charset="-122"/>
                </a:rPr>
                <a:t>Sur tous les canaux existants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CC5A73C-5673-45C3-DCAA-D25E93F08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92762" y="2784674"/>
              <a:ext cx="461665" cy="4616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33362D6-6634-255C-2A22-A1925A91C3A4}"/>
              </a:ext>
            </a:extLst>
          </p:cNvPr>
          <p:cNvGrpSpPr/>
          <p:nvPr/>
        </p:nvGrpSpPr>
        <p:grpSpPr>
          <a:xfrm>
            <a:off x="2292762" y="3390100"/>
            <a:ext cx="6120486" cy="830997"/>
            <a:chOff x="2292762" y="3348702"/>
            <a:chExt cx="6120486" cy="830997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DFCF71D-AF23-7296-0BC7-60E3DB20ECB6}"/>
                </a:ext>
              </a:extLst>
            </p:cNvPr>
            <p:cNvSpPr txBox="1"/>
            <p:nvPr/>
          </p:nvSpPr>
          <p:spPr>
            <a:xfrm>
              <a:off x="2972485" y="3348702"/>
              <a:ext cx="544076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kern="0" spc="84" dirty="0">
                  <a:solidFill>
                    <a:srgbClr val="00A0B0"/>
                  </a:solidFill>
                  <a:latin typeface="Jost*" pitchFamily="34" charset="0"/>
                  <a:ea typeface="Jost*" pitchFamily="34" charset="-122"/>
                </a:rPr>
                <a:t>Recueillir contacts (carte de fidélité, flyer caisse, jeux concours, …)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4C9E8937-FD90-346F-B8F5-A528672E0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92762" y="3530200"/>
              <a:ext cx="468000" cy="46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FBBE766-0700-C07E-A4ED-EC88290925FF}"/>
              </a:ext>
            </a:extLst>
          </p:cNvPr>
          <p:cNvGrpSpPr/>
          <p:nvPr/>
        </p:nvGrpSpPr>
        <p:grpSpPr>
          <a:xfrm>
            <a:off x="2292762" y="4558045"/>
            <a:ext cx="6232549" cy="640627"/>
            <a:chOff x="2292762" y="4282061"/>
            <a:chExt cx="4742477" cy="83099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625858-2214-EDF9-75DF-C20B7E8F936A}"/>
                </a:ext>
              </a:extLst>
            </p:cNvPr>
            <p:cNvSpPr txBox="1"/>
            <p:nvPr/>
          </p:nvSpPr>
          <p:spPr>
            <a:xfrm>
              <a:off x="2809977" y="4282061"/>
              <a:ext cx="4225262" cy="830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kern="0" spc="84" dirty="0">
                  <a:solidFill>
                    <a:srgbClr val="00A0B0"/>
                  </a:solidFill>
                  <a:latin typeface="Jost*" pitchFamily="34" charset="0"/>
                  <a:ea typeface="Jost*" pitchFamily="34" charset="-122"/>
                </a:rPr>
                <a:t>Déterminer la période et la périodicité</a:t>
              </a: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EAAC1A0-41E5-511E-F9C3-4A3C4A79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92762" y="4282061"/>
              <a:ext cx="351291" cy="6070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AC08E08-C2E3-C69E-3D66-42DC1CB6C037}"/>
              </a:ext>
            </a:extLst>
          </p:cNvPr>
          <p:cNvGrpSpPr/>
          <p:nvPr/>
        </p:nvGrpSpPr>
        <p:grpSpPr>
          <a:xfrm>
            <a:off x="2292762" y="5535617"/>
            <a:ext cx="4904985" cy="468000"/>
            <a:chOff x="2292762" y="5215424"/>
            <a:chExt cx="4904985" cy="468000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C41573A-3D93-7DA4-11A2-9DEDAD5B12CD}"/>
                </a:ext>
              </a:extLst>
            </p:cNvPr>
            <p:cNvSpPr txBox="1"/>
            <p:nvPr/>
          </p:nvSpPr>
          <p:spPr>
            <a:xfrm>
              <a:off x="2972485" y="5215424"/>
              <a:ext cx="42252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kern="0" spc="84" dirty="0">
                  <a:solidFill>
                    <a:srgbClr val="00A0B0"/>
                  </a:solidFill>
                  <a:latin typeface="Jost*" pitchFamily="34" charset="0"/>
                  <a:ea typeface="Jost*" pitchFamily="34" charset="-122"/>
                </a:rPr>
                <a:t>Actions</a:t>
              </a: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28304F57-1799-B794-E248-A622E5D7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92762" y="5215424"/>
              <a:ext cx="468000" cy="46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Object 3">
            <a:extLst>
              <a:ext uri="{FF2B5EF4-FFF2-40B4-BE49-F238E27FC236}">
                <a16:creationId xmlns:a16="http://schemas.microsoft.com/office/drawing/2014/main" id="{A9444DF4-A26D-D803-8DE2-2BA7E75E5684}"/>
              </a:ext>
            </a:extLst>
          </p:cNvPr>
          <p:cNvSpPr/>
          <p:nvPr/>
        </p:nvSpPr>
        <p:spPr>
          <a:xfrm>
            <a:off x="880273" y="587695"/>
            <a:ext cx="4357243" cy="3966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3124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68753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">
            <a:extLst>
              <a:ext uri="{FF2B5EF4-FFF2-40B4-BE49-F238E27FC236}">
                <a16:creationId xmlns:a16="http://schemas.microsoft.com/office/drawing/2014/main" id="{98545B05-F891-E73F-46A0-25AD0CF3AAF7}"/>
              </a:ext>
            </a:extLst>
          </p:cNvPr>
          <p:cNvSpPr/>
          <p:nvPr/>
        </p:nvSpPr>
        <p:spPr>
          <a:xfrm>
            <a:off x="1853673" y="854383"/>
            <a:ext cx="8484653" cy="3966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3124"/>
              </a:lnSpc>
              <a:buNone/>
            </a:pPr>
            <a:endParaRPr lang="en-US" dirty="0"/>
          </a:p>
        </p:txBody>
      </p:sp>
      <p:pic>
        <p:nvPicPr>
          <p:cNvPr id="7" name="Image 6" descr="Hibou enfoui regardant de manière perplexe">
            <a:extLst>
              <a:ext uri="{FF2B5EF4-FFF2-40B4-BE49-F238E27FC236}">
                <a16:creationId xmlns:a16="http://schemas.microsoft.com/office/drawing/2014/main" id="{FBCBF27A-987A-22D9-1C84-3CB150D3768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92" y="1503857"/>
            <a:ext cx="6819275" cy="5279636"/>
          </a:xfrm>
          <a:prstGeom prst="ellipse">
            <a:avLst/>
          </a:prstGeom>
          <a:ln>
            <a:noFill/>
          </a:ln>
          <a:effectLst>
            <a:softEdge rad="660412"/>
          </a:effectLst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2655194-26D6-1BD6-2887-3FBA794025D8}"/>
              </a:ext>
            </a:extLst>
          </p:cNvPr>
          <p:cNvSpPr/>
          <p:nvPr/>
        </p:nvSpPr>
        <p:spPr>
          <a:xfrm>
            <a:off x="1405206" y="457706"/>
            <a:ext cx="4357243" cy="3966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3124"/>
              </a:lnSpc>
              <a:buNone/>
            </a:pPr>
            <a:r>
              <a:rPr lang="en-US" sz="360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</a:rPr>
              <a:t>QUESTIONS 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4308422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0" cy="274320"/>
          </a:xfrm>
          <a:prstGeom prst="rect">
            <a:avLst/>
          </a:prstGeom>
          <a:noFill/>
        </p:spPr>
      </p:sp>
      <p:sp>
        <p:nvSpPr>
          <p:cNvPr id="3" name="Object 2"/>
          <p:cNvSpPr/>
          <p:nvPr/>
        </p:nvSpPr>
        <p:spPr>
          <a:xfrm>
            <a:off x="0" y="403819"/>
            <a:ext cx="12188952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MÉTHODOLOGIE DE TRAVAIL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941847"/>
            <a:ext cx="12188952" cy="3899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72"/>
              </a:lnSpc>
              <a:spcBef>
                <a:spcPts val="861"/>
              </a:spcBef>
              <a:buNone/>
            </a:pPr>
            <a:r>
              <a:rPr lang="en-US" sz="2310" kern="0" spc="69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 4 étapes principales:</a:t>
            </a:r>
            <a:endParaRPr lang="en-US" dirty="0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EF624F9-307E-6F5B-561F-36E3E935123B}"/>
              </a:ext>
            </a:extLst>
          </p:cNvPr>
          <p:cNvGrpSpPr/>
          <p:nvPr/>
        </p:nvGrpSpPr>
        <p:grpSpPr>
          <a:xfrm>
            <a:off x="460895" y="2678177"/>
            <a:ext cx="2990102" cy="2064890"/>
            <a:chOff x="460895" y="2678177"/>
            <a:chExt cx="2990102" cy="2064890"/>
          </a:xfrm>
        </p:grpSpPr>
        <p:pic>
          <p:nvPicPr>
            <p:cNvPr id="5" name="Object 4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895" y="2678177"/>
              <a:ext cx="2990102" cy="1228418"/>
            </a:xfrm>
            <a:prstGeom prst="rect">
              <a:avLst/>
            </a:prstGeom>
          </p:spPr>
        </p:pic>
        <p:sp>
          <p:nvSpPr>
            <p:cNvPr id="6" name="Object 5"/>
            <p:cNvSpPr/>
            <p:nvPr/>
          </p:nvSpPr>
          <p:spPr>
            <a:xfrm>
              <a:off x="552312" y="3159039"/>
              <a:ext cx="2513971" cy="2590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42"/>
                </a:lnSpc>
                <a:buNone/>
              </a:pPr>
              <a:r>
                <a:rPr lang="en-US" sz="1620" kern="0" spc="49" dirty="0">
                  <a:solidFill>
                    <a:srgbClr val="04A0B0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Contrôle</a:t>
              </a:r>
              <a:endParaRPr lang="en-US" dirty="0">
                <a:solidFill>
                  <a:srgbClr val="04A0B0"/>
                </a:solidFill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761810" y="4027383"/>
              <a:ext cx="2513971" cy="71568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242900" indent="-242900" algn="l">
                <a:lnSpc>
                  <a:spcPts val="1668"/>
                </a:lnSpc>
                <a:buSzPct val="100000"/>
                <a:buChar char="•"/>
              </a:pP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pas de doublons ni de null</a:t>
              </a:r>
            </a:p>
            <a:p>
              <a:pPr marL="242900" indent="-242900" algn="l">
                <a:lnSpc>
                  <a:spcPts val="1668"/>
                </a:lnSpc>
                <a:spcBef>
                  <a:spcPts val="622"/>
                </a:spcBef>
                <a:buSzPct val="100000"/>
                <a:buChar char="•"/>
              </a:pP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pas de recommandations sur les </a:t>
              </a:r>
              <a:r>
                <a:rPr lang="en-US" sz="1254" kern="0" spc="38" dirty="0" err="1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réseaux</a:t>
              </a: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 </a:t>
              </a:r>
              <a:r>
                <a:rPr lang="en-US" sz="1254" kern="0" spc="38" dirty="0" err="1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sociaux</a:t>
              </a:r>
              <a:endParaRPr lang="en-US" sz="1254" kern="0" spc="38" dirty="0">
                <a:solidFill>
                  <a:srgbClr val="FFFFFF">
                    <a:alpha val="5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endParaRPr>
            </a:p>
            <a:p>
              <a:pPr marL="242900" indent="-242900" algn="l">
                <a:lnSpc>
                  <a:spcPts val="1668"/>
                </a:lnSpc>
                <a:spcBef>
                  <a:spcPts val="622"/>
                </a:spcBef>
                <a:buSzPct val="100000"/>
                <a:buChar char="•"/>
              </a:pP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</a:rPr>
                <a:t>Suppression de la </a:t>
              </a:r>
              <a:r>
                <a:rPr lang="en-US" sz="1254" kern="0" spc="38" dirty="0" err="1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</a:rPr>
                <a:t>colonne</a:t>
              </a: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</a:rPr>
                <a:t> GPS dans le </a:t>
              </a:r>
              <a:r>
                <a:rPr lang="en-US" sz="1254" kern="0" spc="38" dirty="0" err="1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</a:rPr>
                <a:t>fichier</a:t>
              </a: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</a:rPr>
                <a:t> </a:t>
              </a:r>
              <a:r>
                <a:rPr lang="en-US" sz="1254" kern="0" spc="38" dirty="0" err="1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</a:rPr>
                <a:t>ref_magasin</a:t>
              </a:r>
              <a:endParaRPr lang="en-US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C7E4B6D-E6A2-806E-495C-2F4342131430}"/>
              </a:ext>
            </a:extLst>
          </p:cNvPr>
          <p:cNvGrpSpPr/>
          <p:nvPr/>
        </p:nvGrpSpPr>
        <p:grpSpPr>
          <a:xfrm>
            <a:off x="3222454" y="2678177"/>
            <a:ext cx="2990102" cy="2064890"/>
            <a:chOff x="3222454" y="2678177"/>
            <a:chExt cx="2990102" cy="2064890"/>
          </a:xfrm>
        </p:grpSpPr>
        <p:pic>
          <p:nvPicPr>
            <p:cNvPr id="8" name="Object 7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22454" y="2678177"/>
              <a:ext cx="2990102" cy="1228418"/>
            </a:xfrm>
            <a:prstGeom prst="rect">
              <a:avLst/>
            </a:prstGeom>
          </p:spPr>
        </p:pic>
        <p:sp>
          <p:nvSpPr>
            <p:cNvPr id="9" name="Object 8"/>
            <p:cNvSpPr/>
            <p:nvPr/>
          </p:nvSpPr>
          <p:spPr>
            <a:xfrm>
              <a:off x="3613834" y="3159039"/>
              <a:ext cx="2199725" cy="2590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42"/>
                </a:lnSpc>
                <a:buNone/>
              </a:pPr>
              <a:r>
                <a:rPr lang="en-US" sz="1620" kern="0" spc="49" dirty="0">
                  <a:solidFill>
                    <a:srgbClr val="04A0B0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Importation</a:t>
              </a:r>
              <a:endParaRPr lang="en-US" dirty="0">
                <a:solidFill>
                  <a:srgbClr val="04A0B0"/>
                </a:solidFill>
              </a:endParaRPr>
            </a:p>
          </p:txBody>
        </p:sp>
        <p:sp>
          <p:nvSpPr>
            <p:cNvPr id="10" name="Object 9"/>
            <p:cNvSpPr/>
            <p:nvPr/>
          </p:nvSpPr>
          <p:spPr>
            <a:xfrm>
              <a:off x="3523369" y="4027383"/>
              <a:ext cx="2513971" cy="71568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242900" indent="-242900" algn="l">
                <a:lnSpc>
                  <a:spcPts val="1668"/>
                </a:lnSpc>
                <a:buSzPct val="100000"/>
                <a:buChar char="•"/>
              </a:pP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SGBD SQLite Studio</a:t>
              </a:r>
            </a:p>
            <a:p>
              <a:pPr marL="242900" indent="-242900" algn="l">
                <a:lnSpc>
                  <a:spcPts val="1668"/>
                </a:lnSpc>
                <a:spcBef>
                  <a:spcPts val="622"/>
                </a:spcBef>
                <a:buSzPct val="100000"/>
                <a:buChar char="•"/>
              </a:pP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vérification de l'intégrité des données.</a:t>
              </a:r>
              <a:endParaRPr lang="en-US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28E1ABA-6919-3CA3-0B2E-1F58A30FE467}"/>
              </a:ext>
            </a:extLst>
          </p:cNvPr>
          <p:cNvGrpSpPr/>
          <p:nvPr/>
        </p:nvGrpSpPr>
        <p:grpSpPr>
          <a:xfrm>
            <a:off x="5984014" y="2678177"/>
            <a:ext cx="2990102" cy="2357116"/>
            <a:chOff x="5984014" y="2678177"/>
            <a:chExt cx="2990102" cy="2357116"/>
          </a:xfrm>
        </p:grpSpPr>
        <p:pic>
          <p:nvPicPr>
            <p:cNvPr id="11" name="Object 10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84014" y="2678177"/>
              <a:ext cx="2990102" cy="1228418"/>
            </a:xfrm>
            <a:prstGeom prst="rect">
              <a:avLst/>
            </a:prstGeom>
          </p:spPr>
        </p:pic>
        <p:sp>
          <p:nvSpPr>
            <p:cNvPr id="12" name="Object 11"/>
            <p:cNvSpPr/>
            <p:nvPr/>
          </p:nvSpPr>
          <p:spPr>
            <a:xfrm>
              <a:off x="6375393" y="3159039"/>
              <a:ext cx="2199725" cy="2590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42"/>
                </a:lnSpc>
                <a:buNone/>
              </a:pPr>
              <a:r>
                <a:rPr lang="en-US" sz="1620" kern="0" spc="49" dirty="0">
                  <a:solidFill>
                    <a:srgbClr val="04A0B0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Interrogation</a:t>
              </a:r>
              <a:endParaRPr lang="en-US" dirty="0">
                <a:solidFill>
                  <a:srgbClr val="04A0B0"/>
                </a:solidFill>
              </a:endParaRPr>
            </a:p>
          </p:txBody>
        </p:sp>
        <p:sp>
          <p:nvSpPr>
            <p:cNvPr id="13" name="Object 12"/>
            <p:cNvSpPr/>
            <p:nvPr/>
          </p:nvSpPr>
          <p:spPr>
            <a:xfrm>
              <a:off x="6284928" y="4027383"/>
              <a:ext cx="2513971" cy="10079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242900" indent="-242900" algn="l">
                <a:lnSpc>
                  <a:spcPts val="1668"/>
                </a:lnSpc>
                <a:buSzPct val="100000"/>
                <a:buChar char="•"/>
              </a:pP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Requêtes SQL</a:t>
              </a:r>
            </a:p>
            <a:p>
              <a:pPr marL="242900" indent="-242900" algn="l">
                <a:lnSpc>
                  <a:spcPts val="1668"/>
                </a:lnSpc>
                <a:spcBef>
                  <a:spcPts val="622"/>
                </a:spcBef>
                <a:buSzPct val="100000"/>
                <a:buChar char="•"/>
              </a:pP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cohérence des résultats</a:t>
              </a:r>
            </a:p>
            <a:p>
              <a:pPr marL="242900" indent="-242900" algn="l">
                <a:lnSpc>
                  <a:spcPts val="1668"/>
                </a:lnSpc>
                <a:spcBef>
                  <a:spcPts val="622"/>
                </a:spcBef>
                <a:buSzPct val="100000"/>
                <a:buChar char="•"/>
              </a:pP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Proposition de requêtes supplémentaires</a:t>
              </a:r>
              <a:endParaRPr lang="en-US" dirty="0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ACF69A6-C9DB-0E71-9A46-07112B57F97C}"/>
              </a:ext>
            </a:extLst>
          </p:cNvPr>
          <p:cNvGrpSpPr/>
          <p:nvPr/>
        </p:nvGrpSpPr>
        <p:grpSpPr>
          <a:xfrm>
            <a:off x="8745573" y="2678177"/>
            <a:ext cx="2990102" cy="2276620"/>
            <a:chOff x="8745573" y="2678177"/>
            <a:chExt cx="2990102" cy="2276620"/>
          </a:xfrm>
        </p:grpSpPr>
        <p:pic>
          <p:nvPicPr>
            <p:cNvPr id="14" name="Object 13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5573" y="2678177"/>
              <a:ext cx="2990102" cy="1228418"/>
            </a:xfrm>
            <a:prstGeom prst="rect">
              <a:avLst/>
            </a:prstGeom>
          </p:spPr>
        </p:pic>
        <p:sp>
          <p:nvSpPr>
            <p:cNvPr id="15" name="Object 14"/>
            <p:cNvSpPr/>
            <p:nvPr/>
          </p:nvSpPr>
          <p:spPr>
            <a:xfrm>
              <a:off x="9136953" y="3159039"/>
              <a:ext cx="2199725" cy="2590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42"/>
                </a:lnSpc>
                <a:buNone/>
              </a:pPr>
              <a:r>
                <a:rPr lang="en-US" sz="1620" kern="0" spc="49" dirty="0">
                  <a:solidFill>
                    <a:srgbClr val="04A0B0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Présentation</a:t>
              </a:r>
              <a:r>
                <a:rPr lang="en-US" sz="1620" kern="0" spc="49" dirty="0">
                  <a:solidFill>
                    <a:srgbClr val="FFFFFF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  </a:t>
              </a:r>
              <a:endParaRPr lang="en-US" dirty="0"/>
            </a:p>
          </p:txBody>
        </p:sp>
        <p:sp>
          <p:nvSpPr>
            <p:cNvPr id="16" name="Object 15"/>
            <p:cNvSpPr/>
            <p:nvPr/>
          </p:nvSpPr>
          <p:spPr>
            <a:xfrm>
              <a:off x="9046488" y="4027383"/>
              <a:ext cx="2513971" cy="92741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242900" indent="-242900" algn="l">
                <a:lnSpc>
                  <a:spcPts val="1668"/>
                </a:lnSpc>
                <a:buSzPct val="100000"/>
                <a:buChar char="•"/>
              </a:pP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explications et discussion des résultats</a:t>
              </a:r>
            </a:p>
            <a:p>
              <a:pPr marL="242900" indent="-242900" algn="l">
                <a:lnSpc>
                  <a:spcPts val="1668"/>
                </a:lnSpc>
                <a:spcBef>
                  <a:spcPts val="622"/>
                </a:spcBef>
                <a:buSzPct val="100000"/>
                <a:buChar char="•"/>
              </a:pPr>
              <a:r>
                <a:rPr lang="en-US" sz="1254" kern="0" spc="38" dirty="0">
                  <a:solidFill>
                    <a:srgbClr val="FFFFFF">
                      <a:alpha val="50000"/>
                    </a:srgbClr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Présentation de la méthodologie NPS</a:t>
              </a:r>
              <a:endParaRPr lang="en-US" dirty="0"/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237815" y="2233054"/>
            <a:ext cx="8484653" cy="32861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909"/>
              </a:lnSpc>
              <a:buSzPct val="100000"/>
              <a:buChar char="•"/>
            </a:pPr>
            <a:r>
              <a:rPr lang="en-US" sz="2309" b="1" kern="0" spc="69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2 types de notation des retours clients</a:t>
            </a:r>
          </a:p>
          <a:p>
            <a:pPr marL="485800" lvl="1" indent="-242900">
              <a:lnSpc>
                <a:spcPts val="2019"/>
              </a:lnSpc>
              <a:spcBef>
                <a:spcPts val="533"/>
              </a:spcBef>
              <a:buSzPct val="100000"/>
              <a:buChar char="•"/>
            </a:pPr>
            <a:r>
              <a:rPr lang="en-US" sz="1518" kern="0" spc="46" dirty="0">
                <a:solidFill>
                  <a:srgbClr val="D1D5DB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Recommandations (oui/non) et pas sur les réseaux sociaux</a:t>
            </a:r>
          </a:p>
          <a:p>
            <a:pPr marL="485800" lvl="1" indent="-242900">
              <a:lnSpc>
                <a:spcPts val="2019"/>
              </a:lnSpc>
              <a:spcBef>
                <a:spcPts val="533"/>
              </a:spcBef>
              <a:buSzPct val="100000"/>
              <a:buChar char="•"/>
            </a:pPr>
            <a:r>
              <a:rPr lang="en-US" sz="1518" kern="0" spc="46" dirty="0">
                <a:solidFill>
                  <a:srgbClr val="D1D5DB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Notes de 0 à 10</a:t>
            </a:r>
          </a:p>
          <a:p>
            <a:pPr marL="242900" indent="-242900" algn="l">
              <a:lnSpc>
                <a:spcPts val="2909"/>
              </a:lnSpc>
              <a:spcBef>
                <a:spcPts val="2405"/>
              </a:spcBef>
              <a:buSzPct val="100000"/>
              <a:buChar char="•"/>
            </a:pPr>
            <a:r>
              <a:rPr lang="en-US" sz="2309" b="1" kern="0" spc="69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Utilisation de la "moyenne" dans les questions</a:t>
            </a:r>
          </a:p>
          <a:p>
            <a:pPr marL="485800" lvl="1" indent="-242900" algn="l">
              <a:lnSpc>
                <a:spcPts val="2019"/>
              </a:lnSpc>
              <a:spcBef>
                <a:spcPts val="352"/>
              </a:spcBef>
              <a:buSzPct val="100000"/>
              <a:buChar char="•"/>
            </a:pPr>
            <a:r>
              <a:rPr lang="en-US" sz="1518" kern="0" spc="46" dirty="0">
                <a:solidFill>
                  <a:srgbClr val="D1D5DB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Elle ne prend pas en compte la distribution des réponses. </a:t>
            </a:r>
          </a:p>
          <a:p>
            <a:pPr marL="485800" lvl="1" indent="-242900" algn="l">
              <a:lnSpc>
                <a:spcPts val="2019"/>
              </a:lnSpc>
              <a:spcBef>
                <a:spcPts val="533"/>
              </a:spcBef>
              <a:buSzPct val="100000"/>
              <a:buChar char="•"/>
            </a:pPr>
            <a:r>
              <a:rPr lang="en-US" sz="1518" kern="0" spc="46" dirty="0">
                <a:solidFill>
                  <a:srgbClr val="D1D5DB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pas de possibilité de Benchmark avec les entreprises d'un même secteur</a:t>
            </a:r>
          </a:p>
          <a:p>
            <a:pPr marL="242900" indent="-242900" algn="l">
              <a:lnSpc>
                <a:spcPts val="2909"/>
              </a:lnSpc>
              <a:spcBef>
                <a:spcPts val="2405"/>
              </a:spcBef>
              <a:buSzPct val="100000"/>
              <a:buChar char="•"/>
            </a:pPr>
            <a:r>
              <a:rPr lang="en-US" sz="2309" b="1" kern="0" spc="69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3000 réponses sur l'année 2021</a:t>
            </a:r>
          </a:p>
          <a:p>
            <a:pPr marL="485800" lvl="1" indent="-242900">
              <a:lnSpc>
                <a:spcPts val="2019"/>
              </a:lnSpc>
              <a:spcBef>
                <a:spcPts val="533"/>
              </a:spcBef>
              <a:buSzPct val="100000"/>
              <a:buChar char="•"/>
            </a:pPr>
            <a:r>
              <a:rPr lang="en-US" sz="1518" kern="0" spc="46" dirty="0">
                <a:solidFill>
                  <a:srgbClr val="D1D5DB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3 par mois par magasin</a:t>
            </a:r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7816" y="1880717"/>
            <a:ext cx="7722844" cy="952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237815" y="1318288"/>
            <a:ext cx="8484653" cy="3966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3124"/>
              </a:lnSpc>
              <a:buNone/>
            </a:pPr>
            <a:r>
              <a:rPr lang="en-US" sz="2790" kern="0" spc="84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REMARQUES PRÉLIMINAIRES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65763" y="495236"/>
            <a:ext cx="11057397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EXPÉRIENCE MAGASIN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565763" y="1079686"/>
            <a:ext cx="1105739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427"/>
              </a:lnSpc>
              <a:spcBef>
                <a:spcPts val="1219"/>
              </a:spcBef>
              <a:buNone/>
            </a:pPr>
            <a:r>
              <a:rPr lang="en-US" sz="1073" b="1" kern="0" spc="32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"La seule raison pour laquelle je vais dans les magasins, c'est pour chercher des preuves que j'ai besoin de nouvelles choses."</a:t>
            </a:r>
            <a:r>
              <a:rPr lang="en-US" sz="1073" kern="0" spc="32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 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308527" y="2008142"/>
            <a:ext cx="10490057" cy="937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079"/>
              </a:lnSpc>
              <a:buSzPct val="100000"/>
              <a:buChar char="•"/>
            </a:pPr>
            <a:r>
              <a:rPr lang="en-US" sz="1650" kern="0" spc="50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84 magasins en région parisienne, mais 83 ont des retours. (paris 13)</a:t>
            </a:r>
          </a:p>
          <a:p>
            <a:pPr marL="242900" indent="-242900" algn="l">
              <a:lnSpc>
                <a:spcPts val="2079"/>
              </a:lnSpc>
              <a:spcBef>
                <a:spcPts val="564"/>
              </a:spcBef>
              <a:buSzPct val="100000"/>
              <a:buChar char="•"/>
            </a:pPr>
            <a:r>
              <a:rPr lang="en-US" sz="1650" kern="0" spc="50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la moyenne des notes est de 8,05</a:t>
            </a:r>
          </a:p>
          <a:p>
            <a:pPr marL="242900" indent="-242900" algn="l">
              <a:lnSpc>
                <a:spcPts val="2079"/>
              </a:lnSpc>
              <a:spcBef>
                <a:spcPts val="564"/>
              </a:spcBef>
              <a:buSzPct val="100000"/>
              <a:buChar char="•"/>
            </a:pPr>
            <a:r>
              <a:rPr lang="en-US" sz="1650" kern="0" spc="50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91 % des clients ont fait une recommandations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041834" y="1786384"/>
            <a:ext cx="10082329" cy="1380780"/>
          </a:xfrm>
          <a:prstGeom prst="roundRect">
            <a:avLst>
              <a:gd name="adj" fmla="val 3973"/>
            </a:avLst>
          </a:prstGeom>
          <a:noFill/>
          <a:ln w="25400">
            <a:solidFill>
              <a:srgbClr val="00A0B0"/>
            </a:solidFill>
            <a:prstDash val="solid"/>
            <a:miter lim="800000"/>
          </a:ln>
        </p:spPr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7490" y="4157516"/>
            <a:ext cx="4751787" cy="213306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7490" y="4157516"/>
            <a:ext cx="4751787" cy="213306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5317549" y="4157575"/>
            <a:ext cx="2736845" cy="387484"/>
          </a:xfrm>
          <a:prstGeom prst="rect">
            <a:avLst/>
          </a:prstGeom>
          <a:solidFill>
            <a:srgbClr val="00A0B0"/>
          </a:solidFill>
        </p:spPr>
        <p:txBody>
          <a:bodyPr wrap="square" rtlCol="0" anchor="ctr">
            <a:normAutofit lnSpcReduction="1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Magasin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5317549" y="4545059"/>
            <a:ext cx="2736845" cy="348736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algn="l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Paris 14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5317549" y="4893795"/>
            <a:ext cx="2736845" cy="348736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algn="l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St Pierre du Perray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054394" y="4157575"/>
            <a:ext cx="2008381" cy="387484"/>
          </a:xfrm>
          <a:prstGeom prst="rect">
            <a:avLst/>
          </a:prstGeom>
          <a:solidFill>
            <a:srgbClr val="00A0B0"/>
          </a:solidFill>
        </p:spPr>
        <p:txBody>
          <a:bodyPr wrap="square" rtlCol="0" anchor="ctr">
            <a:normAutofit lnSpcReduction="1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Note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054394" y="4545059"/>
            <a:ext cx="2008381" cy="348736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8.73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8054394" y="4893795"/>
            <a:ext cx="2008381" cy="348736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8.55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5317549" y="5242531"/>
            <a:ext cx="2736845" cy="348736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algn="l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Paris 19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8054394" y="5242531"/>
            <a:ext cx="2008381" cy="348736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8.5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5317549" y="5591266"/>
            <a:ext cx="2736845" cy="348736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algn="l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Paris 11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8054394" y="5591266"/>
            <a:ext cx="2008381" cy="348736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8.48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5317549" y="5940002"/>
            <a:ext cx="2736845" cy="348736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algn="l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Coulommiers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8054394" y="5940002"/>
            <a:ext cx="2008381" cy="348736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Jost* Light" pitchFamily="34" charset="0"/>
                <a:ea typeface="Jost* Light" pitchFamily="34" charset="-122"/>
                <a:cs typeface="Jost* Light" pitchFamily="34" charset="-120"/>
              </a:rPr>
              <a:t>8.45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1308527" y="4747119"/>
            <a:ext cx="2876183" cy="1084721"/>
          </a:xfrm>
          <a:prstGeom prst="rect">
            <a:avLst/>
          </a:prstGeom>
          <a:noFill/>
          <a:ln w="25400">
            <a:solidFill>
              <a:srgbClr val="00A0B0"/>
            </a:solidFill>
            <a:prstDash val="solid"/>
            <a:miter lim="800000"/>
          </a:ln>
        </p:spPr>
      </p:sp>
      <p:sp>
        <p:nvSpPr>
          <p:cNvPr id="21" name="Object 20"/>
          <p:cNvSpPr/>
          <p:nvPr/>
        </p:nvSpPr>
        <p:spPr>
          <a:xfrm>
            <a:off x="1428810" y="4443139"/>
            <a:ext cx="2586819" cy="17536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107"/>
              </a:lnSpc>
              <a:buNone/>
            </a:pPr>
            <a:r>
              <a:rPr lang="en-US" sz="1584" kern="0" spc="47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Quels sont les 5 avec les meilleures notes </a:t>
            </a:r>
            <a:r>
              <a:rPr lang="en-US" sz="1584" kern="0" spc="47" dirty="0" err="1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moyennes</a:t>
            </a:r>
            <a:r>
              <a:rPr lang="en-US" sz="1584" kern="0" spc="47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 ?</a:t>
            </a:r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30149" y="394296"/>
            <a:ext cx="9328536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EXPÉRIENCE MAGASIN</a:t>
            </a:r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E4EF2E3-7F8E-278B-6310-81F330BD4797}"/>
              </a:ext>
            </a:extLst>
          </p:cNvPr>
          <p:cNvGrpSpPr/>
          <p:nvPr/>
        </p:nvGrpSpPr>
        <p:grpSpPr>
          <a:xfrm>
            <a:off x="2422358" y="598858"/>
            <a:ext cx="6705600" cy="5882038"/>
            <a:chOff x="493740" y="1045584"/>
            <a:chExt cx="5269029" cy="4629867"/>
          </a:xfrm>
        </p:grpSpPr>
        <p:sp>
          <p:nvSpPr>
            <p:cNvPr id="3" name="Object 2"/>
            <p:cNvSpPr/>
            <p:nvPr/>
          </p:nvSpPr>
          <p:spPr>
            <a:xfrm>
              <a:off x="493740" y="5157361"/>
              <a:ext cx="5269029" cy="51809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42"/>
                </a:lnSpc>
                <a:buNone/>
              </a:pPr>
              <a:r>
                <a:rPr lang="en-US" sz="1620" kern="0" spc="49" dirty="0">
                  <a:solidFill>
                    <a:srgbClr val="00A0B0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Classement des jours où l'expérience client est la meilleure.</a:t>
              </a:r>
              <a:endParaRPr lang="en-US" dirty="0"/>
            </a:p>
          </p:txBody>
        </p:sp>
        <p:pic>
          <p:nvPicPr>
            <p:cNvPr id="4" name="Object 3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789" y="1045584"/>
              <a:ext cx="5170990" cy="4022354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6112299D-9F8A-1C12-EDCC-8D4B7C91DDFB}"/>
              </a:ext>
            </a:extLst>
          </p:cNvPr>
          <p:cNvGrpSpPr/>
          <p:nvPr/>
        </p:nvGrpSpPr>
        <p:grpSpPr>
          <a:xfrm>
            <a:off x="12192000" y="685599"/>
            <a:ext cx="4318080" cy="4471762"/>
            <a:chOff x="7101445" y="1123669"/>
            <a:chExt cx="4318080" cy="4471762"/>
          </a:xfrm>
        </p:grpSpPr>
        <p:pic>
          <p:nvPicPr>
            <p:cNvPr id="5" name="Object 4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1445" y="1123669"/>
              <a:ext cx="4318080" cy="4123294"/>
            </a:xfrm>
            <a:prstGeom prst="rect">
              <a:avLst/>
            </a:prstGeom>
          </p:spPr>
        </p:pic>
        <p:sp>
          <p:nvSpPr>
            <p:cNvPr id="6" name="Object 5"/>
            <p:cNvSpPr/>
            <p:nvPr/>
          </p:nvSpPr>
          <p:spPr>
            <a:xfrm>
              <a:off x="7507543" y="5336386"/>
              <a:ext cx="3898620" cy="2590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42"/>
                </a:lnSpc>
                <a:buNone/>
              </a:pPr>
              <a:r>
                <a:rPr lang="en-US" sz="1620" kern="0" spc="49" dirty="0">
                  <a:solidFill>
                    <a:srgbClr val="00A0B0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Note moyenne par catégorie</a:t>
              </a:r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30149" y="394296"/>
            <a:ext cx="9328536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EXPÉRIENCE MAGASIN</a:t>
            </a:r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E4EF2E3-7F8E-278B-6310-81F330BD4797}"/>
              </a:ext>
            </a:extLst>
          </p:cNvPr>
          <p:cNvGrpSpPr/>
          <p:nvPr/>
        </p:nvGrpSpPr>
        <p:grpSpPr>
          <a:xfrm>
            <a:off x="-5522049" y="820880"/>
            <a:ext cx="5269029" cy="4629867"/>
            <a:chOff x="493740" y="1045584"/>
            <a:chExt cx="5269029" cy="4629867"/>
          </a:xfrm>
        </p:grpSpPr>
        <p:sp>
          <p:nvSpPr>
            <p:cNvPr id="3" name="Object 2"/>
            <p:cNvSpPr/>
            <p:nvPr/>
          </p:nvSpPr>
          <p:spPr>
            <a:xfrm>
              <a:off x="493740" y="5157361"/>
              <a:ext cx="5269029" cy="51809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42"/>
                </a:lnSpc>
                <a:buNone/>
              </a:pPr>
              <a:r>
                <a:rPr lang="en-US" sz="1620" kern="0" spc="49" dirty="0">
                  <a:solidFill>
                    <a:srgbClr val="00A0B0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Classement des jours où l'expérience client est la meilleure.</a:t>
              </a:r>
              <a:endParaRPr lang="en-US" dirty="0"/>
            </a:p>
          </p:txBody>
        </p:sp>
        <p:pic>
          <p:nvPicPr>
            <p:cNvPr id="4" name="Object 3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789" y="1045584"/>
              <a:ext cx="5170990" cy="4022354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6112299D-9F8A-1C12-EDCC-8D4B7C91DDFB}"/>
              </a:ext>
            </a:extLst>
          </p:cNvPr>
          <p:cNvGrpSpPr/>
          <p:nvPr/>
        </p:nvGrpSpPr>
        <p:grpSpPr>
          <a:xfrm>
            <a:off x="3254964" y="1016445"/>
            <a:ext cx="5678905" cy="5302879"/>
            <a:chOff x="7101445" y="1123669"/>
            <a:chExt cx="4318080" cy="4471762"/>
          </a:xfrm>
        </p:grpSpPr>
        <p:pic>
          <p:nvPicPr>
            <p:cNvPr id="5" name="Object 4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1445" y="1123669"/>
              <a:ext cx="4318080" cy="4123294"/>
            </a:xfrm>
            <a:prstGeom prst="rect">
              <a:avLst/>
            </a:prstGeom>
          </p:spPr>
        </p:pic>
        <p:sp>
          <p:nvSpPr>
            <p:cNvPr id="6" name="Object 5"/>
            <p:cNvSpPr/>
            <p:nvPr/>
          </p:nvSpPr>
          <p:spPr>
            <a:xfrm>
              <a:off x="7507543" y="5336386"/>
              <a:ext cx="3898620" cy="2590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42"/>
                </a:lnSpc>
                <a:buNone/>
              </a:pPr>
              <a:r>
                <a:rPr lang="en-US" sz="1620" kern="0" spc="49" dirty="0">
                  <a:solidFill>
                    <a:srgbClr val="00A0B0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Note moyenne par catégorie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337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30149" y="394296"/>
            <a:ext cx="9328536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EXPÉRIENCE MAGASIN</a:t>
            </a:r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E4EF2E3-7F8E-278B-6310-81F330BD4797}"/>
              </a:ext>
            </a:extLst>
          </p:cNvPr>
          <p:cNvGrpSpPr/>
          <p:nvPr/>
        </p:nvGrpSpPr>
        <p:grpSpPr>
          <a:xfrm>
            <a:off x="1144693" y="1113696"/>
            <a:ext cx="2916900" cy="2229016"/>
            <a:chOff x="493740" y="1045584"/>
            <a:chExt cx="5269029" cy="4629867"/>
          </a:xfrm>
        </p:grpSpPr>
        <p:sp>
          <p:nvSpPr>
            <p:cNvPr id="3" name="Object 2"/>
            <p:cNvSpPr/>
            <p:nvPr/>
          </p:nvSpPr>
          <p:spPr>
            <a:xfrm>
              <a:off x="493740" y="5157361"/>
              <a:ext cx="5269029" cy="51809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42"/>
                </a:lnSpc>
                <a:buNone/>
              </a:pPr>
              <a:r>
                <a:rPr lang="en-US" sz="1620" kern="0" spc="49" dirty="0">
                  <a:solidFill>
                    <a:srgbClr val="00A0B0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Classement des jours où l'expérience client est la meilleure.</a:t>
              </a:r>
              <a:endParaRPr lang="en-US" dirty="0"/>
            </a:p>
          </p:txBody>
        </p:sp>
        <p:pic>
          <p:nvPicPr>
            <p:cNvPr id="4" name="Object 3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789" y="1045584"/>
              <a:ext cx="5170990" cy="4022354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6112299D-9F8A-1C12-EDCC-8D4B7C91DDFB}"/>
              </a:ext>
            </a:extLst>
          </p:cNvPr>
          <p:cNvGrpSpPr/>
          <p:nvPr/>
        </p:nvGrpSpPr>
        <p:grpSpPr>
          <a:xfrm>
            <a:off x="8033173" y="912388"/>
            <a:ext cx="2837869" cy="2966275"/>
            <a:chOff x="7101445" y="1123669"/>
            <a:chExt cx="4318080" cy="4471762"/>
          </a:xfrm>
        </p:grpSpPr>
        <p:pic>
          <p:nvPicPr>
            <p:cNvPr id="5" name="Object 4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1445" y="1123669"/>
              <a:ext cx="4318080" cy="4123294"/>
            </a:xfrm>
            <a:prstGeom prst="rect">
              <a:avLst/>
            </a:prstGeom>
          </p:spPr>
        </p:pic>
        <p:sp>
          <p:nvSpPr>
            <p:cNvPr id="6" name="Object 5"/>
            <p:cNvSpPr/>
            <p:nvPr/>
          </p:nvSpPr>
          <p:spPr>
            <a:xfrm>
              <a:off x="7507543" y="5336386"/>
              <a:ext cx="3898620" cy="2590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42"/>
                </a:lnSpc>
                <a:buNone/>
              </a:pPr>
              <a:r>
                <a:rPr lang="en-US" sz="1620" kern="0" spc="49" dirty="0">
                  <a:solidFill>
                    <a:srgbClr val="00A0B0"/>
                  </a:solidFill>
                  <a:latin typeface="Jost*" pitchFamily="34" charset="0"/>
                  <a:ea typeface="Jost*" pitchFamily="34" charset="-122"/>
                  <a:cs typeface="Jost*" pitchFamily="34" charset="-120"/>
                </a:rPr>
                <a:t>Note moyenne par catégorie</a:t>
              </a:r>
              <a:endParaRPr lang="en-US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9006C9B-8C53-B353-3DD3-E83D085E8BB0}"/>
              </a:ext>
            </a:extLst>
          </p:cNvPr>
          <p:cNvGrpSpPr/>
          <p:nvPr/>
        </p:nvGrpSpPr>
        <p:grpSpPr>
          <a:xfrm>
            <a:off x="4409192" y="4318887"/>
            <a:ext cx="3370450" cy="1501836"/>
            <a:chOff x="5317490" y="4157516"/>
            <a:chExt cx="4751787" cy="2133067"/>
          </a:xfrm>
        </p:grpSpPr>
        <p:pic>
          <p:nvPicPr>
            <p:cNvPr id="9" name="Object 5" descr="preencoded.png">
              <a:extLst>
                <a:ext uri="{FF2B5EF4-FFF2-40B4-BE49-F238E27FC236}">
                  <a16:creationId xmlns:a16="http://schemas.microsoft.com/office/drawing/2014/main" id="{420AD7C5-1038-7E1F-CB84-71F565A93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7490" y="4157516"/>
              <a:ext cx="4751787" cy="2133067"/>
            </a:xfrm>
            <a:prstGeom prst="rect">
              <a:avLst/>
            </a:prstGeom>
          </p:spPr>
        </p:pic>
        <p:pic>
          <p:nvPicPr>
            <p:cNvPr id="10" name="Object 6" descr="preencoded.png">
              <a:extLst>
                <a:ext uri="{FF2B5EF4-FFF2-40B4-BE49-F238E27FC236}">
                  <a16:creationId xmlns:a16="http://schemas.microsoft.com/office/drawing/2014/main" id="{76046056-18CD-5FD3-9A79-487FC2D23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17490" y="4157516"/>
              <a:ext cx="4751787" cy="2133067"/>
            </a:xfrm>
            <a:prstGeom prst="rect">
              <a:avLst/>
            </a:prstGeom>
          </p:spPr>
        </p:pic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B8FB3D73-3755-FD32-4484-C5A9CFFDBD78}"/>
                </a:ext>
              </a:extLst>
            </p:cNvPr>
            <p:cNvSpPr/>
            <p:nvPr/>
          </p:nvSpPr>
          <p:spPr>
            <a:xfrm>
              <a:off x="5317549" y="4157575"/>
              <a:ext cx="2736845" cy="387484"/>
            </a:xfrm>
            <a:prstGeom prst="rect">
              <a:avLst/>
            </a:prstGeom>
            <a:solidFill>
              <a:srgbClr val="00A0B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>
                <a:buNone/>
              </a:pPr>
              <a:r>
                <a:rPr lang="en-US" sz="12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Magasin</a:t>
              </a:r>
              <a:endParaRPr lang="en-US" sz="1100" dirty="0"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AB37059E-F704-858F-2BB0-D15C7FACB468}"/>
                </a:ext>
              </a:extLst>
            </p:cNvPr>
            <p:cNvSpPr/>
            <p:nvPr/>
          </p:nvSpPr>
          <p:spPr>
            <a:xfrm>
              <a:off x="5317549" y="4545059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buNone/>
              </a:pPr>
              <a:r>
                <a:rPr lang="en-US" sz="1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Paris 14</a:t>
              </a:r>
              <a:endParaRPr lang="en-US" sz="900" dirty="0"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8F04F067-A8CE-ADD4-802E-FB55A4E0031B}"/>
                </a:ext>
              </a:extLst>
            </p:cNvPr>
            <p:cNvSpPr/>
            <p:nvPr/>
          </p:nvSpPr>
          <p:spPr>
            <a:xfrm>
              <a:off x="5317549" y="4893795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buNone/>
              </a:pPr>
              <a:r>
                <a:rPr lang="en-US" sz="1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St Pierre du Perray</a:t>
              </a:r>
              <a:endParaRPr lang="en-US" sz="900" dirty="0"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63EA76A1-92AD-5576-FAF8-6B0581441676}"/>
                </a:ext>
              </a:extLst>
            </p:cNvPr>
            <p:cNvSpPr/>
            <p:nvPr/>
          </p:nvSpPr>
          <p:spPr>
            <a:xfrm>
              <a:off x="8054394" y="4157575"/>
              <a:ext cx="2008381" cy="387484"/>
            </a:xfrm>
            <a:prstGeom prst="rect">
              <a:avLst/>
            </a:prstGeom>
            <a:solidFill>
              <a:srgbClr val="00A0B0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buNone/>
              </a:pPr>
              <a:r>
                <a:rPr lang="en-US" sz="16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Note</a:t>
              </a:r>
              <a:endParaRPr lang="en-US" sz="1400" dirty="0"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EED47ACB-2393-85A2-3836-F0ACCDBD7AF0}"/>
                </a:ext>
              </a:extLst>
            </p:cNvPr>
            <p:cNvSpPr/>
            <p:nvPr/>
          </p:nvSpPr>
          <p:spPr>
            <a:xfrm>
              <a:off x="8054394" y="4545059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8.73</a:t>
              </a:r>
              <a:endParaRPr lang="en-US" sz="1000" dirty="0"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B674BD4D-7621-720D-619C-378C88340856}"/>
                </a:ext>
              </a:extLst>
            </p:cNvPr>
            <p:cNvSpPr/>
            <p:nvPr/>
          </p:nvSpPr>
          <p:spPr>
            <a:xfrm>
              <a:off x="8054394" y="4893795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8.55</a:t>
              </a:r>
              <a:endParaRPr lang="en-US" sz="1000" dirty="0"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000734E5-DA68-402B-F86F-4B4943FAEACD}"/>
                </a:ext>
              </a:extLst>
            </p:cNvPr>
            <p:cNvSpPr/>
            <p:nvPr/>
          </p:nvSpPr>
          <p:spPr>
            <a:xfrm>
              <a:off x="5317549" y="5242531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buNone/>
              </a:pPr>
              <a:r>
                <a:rPr lang="en-US" sz="1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Paris 19</a:t>
              </a:r>
              <a:endParaRPr lang="en-US" sz="900" dirty="0"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C1C4BF05-2660-881C-30EF-05F393AAC02A}"/>
                </a:ext>
              </a:extLst>
            </p:cNvPr>
            <p:cNvSpPr/>
            <p:nvPr/>
          </p:nvSpPr>
          <p:spPr>
            <a:xfrm>
              <a:off x="8054394" y="5242531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8.5</a:t>
              </a:r>
              <a:endParaRPr lang="en-US" sz="900" dirty="0"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63264B86-09D6-86B3-20C2-5D1E86EAEEA0}"/>
                </a:ext>
              </a:extLst>
            </p:cNvPr>
            <p:cNvSpPr/>
            <p:nvPr/>
          </p:nvSpPr>
          <p:spPr>
            <a:xfrm>
              <a:off x="5317549" y="5591266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buNone/>
              </a:pPr>
              <a:r>
                <a:rPr lang="en-US" sz="1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Paris 11</a:t>
              </a:r>
              <a:endParaRPr lang="en-US" sz="900" dirty="0"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057ED5C4-B89D-45EE-9A1B-0C5FDFE54610}"/>
                </a:ext>
              </a:extLst>
            </p:cNvPr>
            <p:cNvSpPr/>
            <p:nvPr/>
          </p:nvSpPr>
          <p:spPr>
            <a:xfrm>
              <a:off x="8054394" y="5591266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8.48</a:t>
              </a:r>
              <a:endParaRPr lang="en-US" sz="1000" dirty="0"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C68F7046-7F32-3105-2141-07929ED51641}"/>
                </a:ext>
              </a:extLst>
            </p:cNvPr>
            <p:cNvSpPr/>
            <p:nvPr/>
          </p:nvSpPr>
          <p:spPr>
            <a:xfrm>
              <a:off x="5317549" y="5940002"/>
              <a:ext cx="2736845" cy="34873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buNone/>
              </a:pPr>
              <a:r>
                <a:rPr lang="en-US" sz="1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Coulommiers</a:t>
              </a:r>
              <a:endParaRPr lang="en-US" sz="900" dirty="0"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1CCF52C1-6284-6313-287E-662825B1B58E}"/>
                </a:ext>
              </a:extLst>
            </p:cNvPr>
            <p:cNvSpPr/>
            <p:nvPr/>
          </p:nvSpPr>
          <p:spPr>
            <a:xfrm>
              <a:off x="8054394" y="5940002"/>
              <a:ext cx="2008381" cy="34873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rgbClr val="FFFFFF"/>
                  </a:solidFill>
                  <a:latin typeface="Jost* Light" pitchFamily="34" charset="0"/>
                  <a:ea typeface="Jost* Light" pitchFamily="34" charset="-122"/>
                  <a:cs typeface="Jost* Light" pitchFamily="34" charset="-120"/>
                </a:rPr>
                <a:t>8.45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689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9EF90CA1-7572-4CBE-12C8-2CD2F8EB4421}"/>
              </a:ext>
            </a:extLst>
          </p:cNvPr>
          <p:cNvGrpSpPr/>
          <p:nvPr/>
        </p:nvGrpSpPr>
        <p:grpSpPr>
          <a:xfrm>
            <a:off x="2720310" y="1352586"/>
            <a:ext cx="6751380" cy="2168108"/>
            <a:chOff x="1310953" y="1062317"/>
            <a:chExt cx="6751380" cy="2168108"/>
          </a:xfrm>
        </p:grpSpPr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154C50F9-4A85-7A06-97EB-23A86B49095D}"/>
                </a:ext>
              </a:extLst>
            </p:cNvPr>
            <p:cNvGrpSpPr/>
            <p:nvPr/>
          </p:nvGrpSpPr>
          <p:grpSpPr>
            <a:xfrm>
              <a:off x="1310953" y="1062317"/>
              <a:ext cx="6641448" cy="1647265"/>
              <a:chOff x="2527912" y="2467535"/>
              <a:chExt cx="6641448" cy="1647265"/>
            </a:xfrm>
          </p:grpSpPr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0F080DFF-AD6D-3416-EC8D-0173BF1A4B16}"/>
                  </a:ext>
                </a:extLst>
              </p:cNvPr>
              <p:cNvGrpSpPr/>
              <p:nvPr/>
            </p:nvGrpSpPr>
            <p:grpSpPr>
              <a:xfrm>
                <a:off x="2527912" y="3012139"/>
                <a:ext cx="6641448" cy="1102661"/>
                <a:chOff x="2433918" y="3160056"/>
                <a:chExt cx="6641448" cy="1102661"/>
              </a:xfrm>
            </p:grpSpPr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1875CD97-CA40-CC6B-0BD4-AF80BB80073D}"/>
                    </a:ext>
                  </a:extLst>
                </p:cNvPr>
                <p:cNvGrpSpPr/>
                <p:nvPr/>
              </p:nvGrpSpPr>
              <p:grpSpPr>
                <a:xfrm>
                  <a:off x="2433918" y="3160058"/>
                  <a:ext cx="4214736" cy="1102659"/>
                  <a:chOff x="1000290" y="3039058"/>
                  <a:chExt cx="3782802" cy="914400"/>
                </a:xfrm>
                <a:solidFill>
                  <a:srgbClr val="FF510E"/>
                </a:solidFill>
              </p:grpSpPr>
              <p:pic>
                <p:nvPicPr>
                  <p:cNvPr id="7" name="Graphique 6" descr="Homme avec un remplissage uni">
                    <a:extLst>
                      <a:ext uri="{FF2B5EF4-FFF2-40B4-BE49-F238E27FC236}">
                        <a16:creationId xmlns:a16="http://schemas.microsoft.com/office/drawing/2014/main" id="{1DF8CE6A-C1B0-6635-E3EA-B5B30DD688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0290" y="3039058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8" name="Graphique 7" descr="Homme avec un remplissage uni">
                    <a:extLst>
                      <a:ext uri="{FF2B5EF4-FFF2-40B4-BE49-F238E27FC236}">
                        <a16:creationId xmlns:a16="http://schemas.microsoft.com/office/drawing/2014/main" id="{3AE3105A-5268-D736-9875-419D75696D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78357" y="3039058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9" name="Graphique 8" descr="Homme avec un remplissage uni">
                    <a:extLst>
                      <a:ext uri="{FF2B5EF4-FFF2-40B4-BE49-F238E27FC236}">
                        <a16:creationId xmlns:a16="http://schemas.microsoft.com/office/drawing/2014/main" id="{E5B928FF-FD62-4239-C943-1CEC7A697E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6424" y="3039058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Graphique 9" descr="Homme avec un remplissage uni">
                    <a:extLst>
                      <a:ext uri="{FF2B5EF4-FFF2-40B4-BE49-F238E27FC236}">
                        <a16:creationId xmlns:a16="http://schemas.microsoft.com/office/drawing/2014/main" id="{64A20EE9-D17D-5D39-65D9-57F452CED9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34491" y="3039058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Graphique 10" descr="Homme avec un remplissage uni">
                    <a:extLst>
                      <a:ext uri="{FF2B5EF4-FFF2-40B4-BE49-F238E27FC236}">
                        <a16:creationId xmlns:a16="http://schemas.microsoft.com/office/drawing/2014/main" id="{71E9728E-6A8F-F26F-CC19-C6E416F297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12558" y="3039058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2" name="Graphique 11" descr="Homme avec un remplissage uni">
                    <a:extLst>
                      <a:ext uri="{FF2B5EF4-FFF2-40B4-BE49-F238E27FC236}">
                        <a16:creationId xmlns:a16="http://schemas.microsoft.com/office/drawing/2014/main" id="{617CB3AE-2342-F0F5-37B6-5E789DDAA4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90625" y="3039058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3" name="Graphique 12" descr="Homme avec un remplissage uni">
                    <a:extLst>
                      <a:ext uri="{FF2B5EF4-FFF2-40B4-BE49-F238E27FC236}">
                        <a16:creationId xmlns:a16="http://schemas.microsoft.com/office/drawing/2014/main" id="{48C7E703-E7E4-0728-CF0D-7CB6B7A17A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8692" y="3039058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9AF04C62-241A-6D3B-180E-F8F559DEEFDB}"/>
                    </a:ext>
                  </a:extLst>
                </p:cNvPr>
                <p:cNvGrpSpPr/>
                <p:nvPr/>
              </p:nvGrpSpPr>
              <p:grpSpPr>
                <a:xfrm>
                  <a:off x="6316167" y="3160056"/>
                  <a:ext cx="1516974" cy="1102659"/>
                  <a:chOff x="4629147" y="3086123"/>
                  <a:chExt cx="1361512" cy="914400"/>
                </a:xfrm>
              </p:grpSpPr>
              <p:pic>
                <p:nvPicPr>
                  <p:cNvPr id="15" name="Graphique 14" descr="Homme avec un remplissage uni">
                    <a:extLst>
                      <a:ext uri="{FF2B5EF4-FFF2-40B4-BE49-F238E27FC236}">
                        <a16:creationId xmlns:a16="http://schemas.microsoft.com/office/drawing/2014/main" id="{24ED9CBE-4F85-2A13-3829-214E165D3E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9147" y="3086123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Graphique 15" descr="Homme avec un remplissage uni">
                    <a:extLst>
                      <a:ext uri="{FF2B5EF4-FFF2-40B4-BE49-F238E27FC236}">
                        <a16:creationId xmlns:a16="http://schemas.microsoft.com/office/drawing/2014/main" id="{0DAE198B-92F2-AE6F-F172-EEB0F8863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76259" y="308612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" name="Groupe 18">
                  <a:extLst>
                    <a:ext uri="{FF2B5EF4-FFF2-40B4-BE49-F238E27FC236}">
                      <a16:creationId xmlns:a16="http://schemas.microsoft.com/office/drawing/2014/main" id="{BA6E5AEB-F650-925F-BADE-AC09E86F08F0}"/>
                    </a:ext>
                  </a:extLst>
                </p:cNvPr>
                <p:cNvGrpSpPr/>
                <p:nvPr/>
              </p:nvGrpSpPr>
              <p:grpSpPr>
                <a:xfrm>
                  <a:off x="7547152" y="3160057"/>
                  <a:ext cx="1528214" cy="1102659"/>
                  <a:chOff x="4629147" y="3086123"/>
                  <a:chExt cx="1371600" cy="914400"/>
                </a:xfrm>
                <a:solidFill>
                  <a:srgbClr val="00B050"/>
                </a:solidFill>
              </p:grpSpPr>
              <p:pic>
                <p:nvPicPr>
                  <p:cNvPr id="20" name="Graphique 19" descr="Homme avec un remplissage uni">
                    <a:extLst>
                      <a:ext uri="{FF2B5EF4-FFF2-40B4-BE49-F238E27FC236}">
                        <a16:creationId xmlns:a16="http://schemas.microsoft.com/office/drawing/2014/main" id="{EA213726-7B1A-D288-1C7A-C4A1A040C0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9147" y="3086123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Graphique 20" descr="Homme avec un remplissage uni">
                    <a:extLst>
                      <a:ext uri="{FF2B5EF4-FFF2-40B4-BE49-F238E27FC236}">
                        <a16:creationId xmlns:a16="http://schemas.microsoft.com/office/drawing/2014/main" id="{06F46F63-4044-0506-846A-278299F376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86347" y="3086123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1D19AA8F-6117-BACC-83BB-4D94AC3E6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144" y="2588558"/>
                <a:ext cx="5638985" cy="6724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1BEAE6B5-31D9-EB5B-5B67-0DF2CBBA9A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144" y="2467535"/>
                <a:ext cx="0" cy="2286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E1E39309-5935-6D6D-6F24-4BA3AC601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3043" y="2467535"/>
                <a:ext cx="0" cy="2286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643CA9E4-D0F3-C818-14A6-5F4849180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4561" y="2480982"/>
                <a:ext cx="0" cy="2286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71C3969A-C0C4-BFCB-B61B-1628F67CDF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9614" y="2480982"/>
                <a:ext cx="0" cy="2286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B25642DD-6588-E82C-6F21-152C95BD7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1346" y="2480982"/>
                <a:ext cx="0" cy="2286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430285DE-4D2C-106F-20EA-04000BDEA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4000" y="2480982"/>
                <a:ext cx="0" cy="2286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CC94F1E2-F916-73B4-4EF6-6A1411FF52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6655" y="2474258"/>
                <a:ext cx="0" cy="2286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5EA4D64F-FDFE-4E45-CAB0-B393013C5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2977" y="2480982"/>
                <a:ext cx="0" cy="2218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08D7C37A-0151-9257-4DB4-4F027697D1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2382" y="2480982"/>
                <a:ext cx="0" cy="2286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6AC0649F-08C6-D470-AE0F-2ED4769BB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3962" y="2480982"/>
                <a:ext cx="0" cy="2286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2B24B5AD-060C-93F1-A53A-CD71E3A569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8129" y="2467535"/>
                <a:ext cx="0" cy="2353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E345D8F-DA5C-053D-A551-9BE3E4EFE4C4}"/>
                  </a:ext>
                </a:extLst>
              </p:cNvPr>
              <p:cNvSpPr txBox="1"/>
              <p:nvPr/>
            </p:nvSpPr>
            <p:spPr>
              <a:xfrm>
                <a:off x="2896211" y="264982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/>
                  <a:t>0</a:t>
                </a:r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86CE759-57E8-6E5D-D139-8FC583DCCA8D}"/>
                  </a:ext>
                </a:extLst>
              </p:cNvPr>
              <p:cNvSpPr txBox="1"/>
              <p:nvPr/>
            </p:nvSpPr>
            <p:spPr>
              <a:xfrm>
                <a:off x="3451017" y="264982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/>
                  <a:t>1</a:t>
                </a:r>
              </a:p>
            </p:txBody>
          </p: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50C11EDB-4378-7B23-9A9F-72F1886BE74D}"/>
                  </a:ext>
                </a:extLst>
              </p:cNvPr>
              <p:cNvSpPr txBox="1"/>
              <p:nvPr/>
            </p:nvSpPr>
            <p:spPr>
              <a:xfrm>
                <a:off x="3958979" y="264982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/>
                  <a:t>2</a:t>
                </a:r>
              </a:p>
            </p:txBody>
          </p:sp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A43848D9-7263-3AB3-11C8-0262F3F1A098}"/>
                  </a:ext>
                </a:extLst>
              </p:cNvPr>
              <p:cNvSpPr txBox="1"/>
              <p:nvPr/>
            </p:nvSpPr>
            <p:spPr>
              <a:xfrm>
                <a:off x="4486666" y="264982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/>
                  <a:t>3</a:t>
                </a:r>
              </a:p>
            </p:txBody>
          </p:sp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90DA3179-02D4-4BCF-6F6A-0AC445A1F062}"/>
                  </a:ext>
                </a:extLst>
              </p:cNvPr>
              <p:cNvSpPr txBox="1"/>
              <p:nvPr/>
            </p:nvSpPr>
            <p:spPr>
              <a:xfrm>
                <a:off x="5035891" y="264982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/>
                  <a:t>4</a:t>
                </a:r>
              </a:p>
            </p:txBody>
          </p:sp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E557180-CF7F-EB33-BE3F-93A842563167}"/>
                  </a:ext>
                </a:extLst>
              </p:cNvPr>
              <p:cNvSpPr txBox="1"/>
              <p:nvPr/>
            </p:nvSpPr>
            <p:spPr>
              <a:xfrm>
                <a:off x="5551052" y="264982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/>
                  <a:t>5</a:t>
                </a:r>
              </a:p>
            </p:txBody>
          </p:sp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EA2C3617-7F60-3735-AE36-B422B49C8405}"/>
                  </a:ext>
                </a:extLst>
              </p:cNvPr>
              <p:cNvSpPr txBox="1"/>
              <p:nvPr/>
            </p:nvSpPr>
            <p:spPr>
              <a:xfrm>
                <a:off x="6084629" y="264982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/>
                  <a:t>6</a:t>
                </a:r>
              </a:p>
            </p:txBody>
          </p:sp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8788061C-BEDB-2D41-73F3-C9F57C6B71F4}"/>
                  </a:ext>
                </a:extLst>
              </p:cNvPr>
              <p:cNvSpPr txBox="1"/>
              <p:nvPr/>
            </p:nvSpPr>
            <p:spPr>
              <a:xfrm>
                <a:off x="6761328" y="264982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/>
                  <a:t>7</a:t>
                </a:r>
              </a:p>
            </p:txBody>
          </p:sp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1FB939DB-817F-1935-8EB7-A464C1DE31AB}"/>
                  </a:ext>
                </a:extLst>
              </p:cNvPr>
              <p:cNvSpPr txBox="1"/>
              <p:nvPr/>
            </p:nvSpPr>
            <p:spPr>
              <a:xfrm>
                <a:off x="7275704" y="264982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/>
                  <a:t>8</a:t>
                </a:r>
              </a:p>
            </p:txBody>
          </p: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0639B278-F70B-40FA-2A22-6B6D601FFB57}"/>
                  </a:ext>
                </a:extLst>
              </p:cNvPr>
              <p:cNvSpPr txBox="1"/>
              <p:nvPr/>
            </p:nvSpPr>
            <p:spPr>
              <a:xfrm>
                <a:off x="8005235" y="264982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/>
                  <a:t>9</a:t>
                </a:r>
              </a:p>
            </p:txBody>
          </p:sp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416E23F0-6749-4336-E9F9-360033996CA5}"/>
                  </a:ext>
                </a:extLst>
              </p:cNvPr>
              <p:cNvSpPr txBox="1"/>
              <p:nvPr/>
            </p:nvSpPr>
            <p:spPr>
              <a:xfrm>
                <a:off x="8484844" y="264906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/>
                  <a:t>10</a:t>
                </a:r>
              </a:p>
            </p:txBody>
          </p:sp>
        </p:grpSp>
        <p:grpSp>
          <p:nvGrpSpPr>
            <p:cNvPr id="90" name="Groupe 89">
              <a:extLst>
                <a:ext uri="{FF2B5EF4-FFF2-40B4-BE49-F238E27FC236}">
                  <a16:creationId xmlns:a16="http://schemas.microsoft.com/office/drawing/2014/main" id="{E8AE1626-5788-6508-DF3C-DFB4BDFCC6EB}"/>
                </a:ext>
              </a:extLst>
            </p:cNvPr>
            <p:cNvGrpSpPr/>
            <p:nvPr/>
          </p:nvGrpSpPr>
          <p:grpSpPr>
            <a:xfrm>
              <a:off x="1683259" y="2709580"/>
              <a:ext cx="3464456" cy="94132"/>
              <a:chOff x="1683259" y="2709580"/>
              <a:chExt cx="3464456" cy="94132"/>
            </a:xfrm>
          </p:grpSpPr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AD5F14F7-98BA-E712-ADDA-1A8783D049E4}"/>
                  </a:ext>
                </a:extLst>
              </p:cNvPr>
              <p:cNvCxnSpPr/>
              <p:nvPr/>
            </p:nvCxnSpPr>
            <p:spPr>
              <a:xfrm>
                <a:off x="1683259" y="2803712"/>
                <a:ext cx="346445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B78BA28C-A449-64ED-0C59-54632E4655C8}"/>
                  </a:ext>
                </a:extLst>
              </p:cNvPr>
              <p:cNvCxnSpPr/>
              <p:nvPr/>
            </p:nvCxnSpPr>
            <p:spPr>
              <a:xfrm flipV="1">
                <a:off x="1683259" y="2709580"/>
                <a:ext cx="0" cy="9413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B6641C73-C3B0-DA13-4504-F8905B9FAA5F}"/>
                  </a:ext>
                </a:extLst>
              </p:cNvPr>
              <p:cNvCxnSpPr/>
              <p:nvPr/>
            </p:nvCxnSpPr>
            <p:spPr>
              <a:xfrm flipV="1">
                <a:off x="5147715" y="2709580"/>
                <a:ext cx="0" cy="941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e 90">
              <a:extLst>
                <a:ext uri="{FF2B5EF4-FFF2-40B4-BE49-F238E27FC236}">
                  <a16:creationId xmlns:a16="http://schemas.microsoft.com/office/drawing/2014/main" id="{35A8A4B3-8EAD-C506-CA5A-91754D60B75B}"/>
                </a:ext>
              </a:extLst>
            </p:cNvPr>
            <p:cNvGrpSpPr/>
            <p:nvPr/>
          </p:nvGrpSpPr>
          <p:grpSpPr>
            <a:xfrm>
              <a:off x="5548376" y="2709601"/>
              <a:ext cx="778488" cy="94133"/>
              <a:chOff x="1683259" y="2743795"/>
              <a:chExt cx="3464456" cy="59917"/>
            </a:xfrm>
          </p:grpSpPr>
          <p:cxnSp>
            <p:nvCxnSpPr>
              <p:cNvPr id="92" name="Connecteur droit 91">
                <a:extLst>
                  <a:ext uri="{FF2B5EF4-FFF2-40B4-BE49-F238E27FC236}">
                    <a16:creationId xmlns:a16="http://schemas.microsoft.com/office/drawing/2014/main" id="{E3BAB36F-E8A4-E9AB-37F9-0ACC2FF5672D}"/>
                  </a:ext>
                </a:extLst>
              </p:cNvPr>
              <p:cNvCxnSpPr/>
              <p:nvPr/>
            </p:nvCxnSpPr>
            <p:spPr>
              <a:xfrm>
                <a:off x="1683259" y="2803712"/>
                <a:ext cx="346445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92">
                <a:extLst>
                  <a:ext uri="{FF2B5EF4-FFF2-40B4-BE49-F238E27FC236}">
                    <a16:creationId xmlns:a16="http://schemas.microsoft.com/office/drawing/2014/main" id="{30401674-36DF-BFC5-0615-DA2142CC86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259" y="2743795"/>
                <a:ext cx="0" cy="599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93">
                <a:extLst>
                  <a:ext uri="{FF2B5EF4-FFF2-40B4-BE49-F238E27FC236}">
                    <a16:creationId xmlns:a16="http://schemas.microsoft.com/office/drawing/2014/main" id="{16A78F4A-F31E-0B12-8DBF-7D7FBAA61B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7715" y="2743795"/>
                <a:ext cx="0" cy="59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520F39E4-D019-4E16-251B-F38CFEE2702A}"/>
                </a:ext>
              </a:extLst>
            </p:cNvPr>
            <p:cNvGrpSpPr/>
            <p:nvPr/>
          </p:nvGrpSpPr>
          <p:grpSpPr>
            <a:xfrm>
              <a:off x="6792283" y="2709579"/>
              <a:ext cx="778488" cy="94133"/>
              <a:chOff x="1683259" y="2743795"/>
              <a:chExt cx="3464456" cy="59917"/>
            </a:xfrm>
          </p:grpSpPr>
          <p:cxnSp>
            <p:nvCxnSpPr>
              <p:cNvPr id="98" name="Connecteur droit 97">
                <a:extLst>
                  <a:ext uri="{FF2B5EF4-FFF2-40B4-BE49-F238E27FC236}">
                    <a16:creationId xmlns:a16="http://schemas.microsoft.com/office/drawing/2014/main" id="{9B35F80F-6D1F-D55C-2847-A71B22E62E37}"/>
                  </a:ext>
                </a:extLst>
              </p:cNvPr>
              <p:cNvCxnSpPr/>
              <p:nvPr/>
            </p:nvCxnSpPr>
            <p:spPr>
              <a:xfrm>
                <a:off x="1683259" y="2803712"/>
                <a:ext cx="346445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98">
                <a:extLst>
                  <a:ext uri="{FF2B5EF4-FFF2-40B4-BE49-F238E27FC236}">
                    <a16:creationId xmlns:a16="http://schemas.microsoft.com/office/drawing/2014/main" id="{3095D93B-FBC9-2D9E-CE28-207CC76D28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259" y="2743795"/>
                <a:ext cx="0" cy="599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99">
                <a:extLst>
                  <a:ext uri="{FF2B5EF4-FFF2-40B4-BE49-F238E27FC236}">
                    <a16:creationId xmlns:a16="http://schemas.microsoft.com/office/drawing/2014/main" id="{D8B70D49-707A-9723-8489-B3F00CA1F5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7715" y="2743795"/>
                <a:ext cx="0" cy="59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8C2B2041-D90A-DBC5-DE12-9DDD7950175B}"/>
                </a:ext>
              </a:extLst>
            </p:cNvPr>
            <p:cNvSpPr txBox="1"/>
            <p:nvPr/>
          </p:nvSpPr>
          <p:spPr>
            <a:xfrm>
              <a:off x="2590203" y="2861093"/>
              <a:ext cx="16097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EB5F48"/>
                  </a:solidFill>
                  <a:latin typeface="Source Sans Pro" panose="020F0502020204030204" pitchFamily="34" charset="0"/>
                  <a:ea typeface="Source Sans Pro" panose="020F0502020204030204" pitchFamily="34" charset="0"/>
                </a:rPr>
                <a:t>DETRACTEURS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B2124AE3-2766-3A5D-CB79-6358CCD2CCDF}"/>
                </a:ext>
              </a:extLst>
            </p:cNvPr>
            <p:cNvSpPr txBox="1"/>
            <p:nvPr/>
          </p:nvSpPr>
          <p:spPr>
            <a:xfrm>
              <a:off x="5444536" y="2861093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E3AC0C"/>
                  </a:solidFill>
                  <a:latin typeface="Source Sans Pro" panose="020F0502020204030204" pitchFamily="34" charset="0"/>
                  <a:ea typeface="Source Sans Pro" panose="020F0502020204030204" pitchFamily="34" charset="0"/>
                </a:rPr>
                <a:t>PASSIFS</a:t>
              </a:r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C09A2088-D5A5-8110-7124-3E3CB9314DF7}"/>
                </a:ext>
              </a:extLst>
            </p:cNvPr>
            <p:cNvSpPr txBox="1"/>
            <p:nvPr/>
          </p:nvSpPr>
          <p:spPr>
            <a:xfrm>
              <a:off x="6489467" y="2861093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609834"/>
                  </a:solidFill>
                  <a:latin typeface="Source Sans Pro" panose="020F0502020204030204" pitchFamily="34" charset="0"/>
                  <a:ea typeface="Source Sans Pro" panose="020F0502020204030204" pitchFamily="34" charset="0"/>
                </a:rPr>
                <a:t>PROMOTEURS</a:t>
              </a:r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7ABE0E48-305C-DEF0-395E-FDB4254794F5}"/>
              </a:ext>
            </a:extLst>
          </p:cNvPr>
          <p:cNvGrpSpPr/>
          <p:nvPr/>
        </p:nvGrpSpPr>
        <p:grpSpPr>
          <a:xfrm>
            <a:off x="2364330" y="4142458"/>
            <a:ext cx="7463341" cy="872758"/>
            <a:chOff x="1267993" y="4414600"/>
            <a:chExt cx="7209852" cy="872758"/>
          </a:xfrm>
        </p:grpSpPr>
        <p:sp>
          <p:nvSpPr>
            <p:cNvPr id="105" name="Rectangle : coins arrondis 104">
              <a:extLst>
                <a:ext uri="{FF2B5EF4-FFF2-40B4-BE49-F238E27FC236}">
                  <a16:creationId xmlns:a16="http://schemas.microsoft.com/office/drawing/2014/main" id="{A010AADD-3FC9-822A-24CC-CD652AC1CCED}"/>
                </a:ext>
              </a:extLst>
            </p:cNvPr>
            <p:cNvSpPr/>
            <p:nvPr/>
          </p:nvSpPr>
          <p:spPr>
            <a:xfrm>
              <a:off x="6973408" y="4414600"/>
              <a:ext cx="1504437" cy="860611"/>
            </a:xfrm>
            <a:prstGeom prst="roundRect">
              <a:avLst/>
            </a:prstGeom>
            <a:solidFill>
              <a:srgbClr val="029D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SCORE NPS</a:t>
              </a:r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3E6C17D3-07AC-70C3-51CC-43AD0839A41E}"/>
                </a:ext>
              </a:extLst>
            </p:cNvPr>
            <p:cNvSpPr txBox="1"/>
            <p:nvPr/>
          </p:nvSpPr>
          <p:spPr>
            <a:xfrm>
              <a:off x="3598802" y="4564666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200" dirty="0">
                  <a:solidFill>
                    <a:srgbClr val="04A0B0"/>
                  </a:solidFill>
                </a:rPr>
                <a:t>-</a:t>
              </a:r>
            </a:p>
          </p:txBody>
        </p:sp>
        <p:sp>
          <p:nvSpPr>
            <p:cNvPr id="107" name="Rectangle : coins arrondis 106">
              <a:extLst>
                <a:ext uri="{FF2B5EF4-FFF2-40B4-BE49-F238E27FC236}">
                  <a16:creationId xmlns:a16="http://schemas.microsoft.com/office/drawing/2014/main" id="{9026FF4F-65AB-B3E3-E122-FBADB75FD980}"/>
                </a:ext>
              </a:extLst>
            </p:cNvPr>
            <p:cNvSpPr/>
            <p:nvPr/>
          </p:nvSpPr>
          <p:spPr>
            <a:xfrm>
              <a:off x="1267993" y="4426746"/>
              <a:ext cx="2048784" cy="860612"/>
            </a:xfrm>
            <a:prstGeom prst="roundRect">
              <a:avLst/>
            </a:prstGeom>
            <a:solidFill>
              <a:srgbClr val="6098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% PROMOTEURS</a:t>
              </a:r>
            </a:p>
          </p:txBody>
        </p:sp>
        <p:sp>
          <p:nvSpPr>
            <p:cNvPr id="108" name="Rectangle : coins arrondis 107">
              <a:extLst>
                <a:ext uri="{FF2B5EF4-FFF2-40B4-BE49-F238E27FC236}">
                  <a16:creationId xmlns:a16="http://schemas.microsoft.com/office/drawing/2014/main" id="{4C624CF4-9F29-E710-34A9-925181530F3C}"/>
                </a:ext>
              </a:extLst>
            </p:cNvPr>
            <p:cNvSpPr/>
            <p:nvPr/>
          </p:nvSpPr>
          <p:spPr>
            <a:xfrm>
              <a:off x="4187158" y="4426746"/>
              <a:ext cx="2048784" cy="860612"/>
            </a:xfrm>
            <a:prstGeom prst="roundRect">
              <a:avLst/>
            </a:prstGeom>
            <a:solidFill>
              <a:srgbClr val="EC5F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% DETRACTEURS</a:t>
              </a:r>
            </a:p>
          </p:txBody>
        </p: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74B3ACC9-5796-88B3-B59C-2731A83BC74D}"/>
                </a:ext>
              </a:extLst>
            </p:cNvPr>
            <p:cNvSpPr txBox="1"/>
            <p:nvPr/>
          </p:nvSpPr>
          <p:spPr>
            <a:xfrm>
              <a:off x="6512703" y="4626218"/>
              <a:ext cx="45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rgbClr val="04A0B0"/>
                  </a:solidFill>
                </a:rPr>
                <a:t>=</a:t>
              </a:r>
            </a:p>
          </p:txBody>
        </p:sp>
      </p:grpSp>
      <p:sp>
        <p:nvSpPr>
          <p:cNvPr id="111" name="ZoneTexte 110">
            <a:extLst>
              <a:ext uri="{FF2B5EF4-FFF2-40B4-BE49-F238E27FC236}">
                <a16:creationId xmlns:a16="http://schemas.microsoft.com/office/drawing/2014/main" id="{389C34B6-A41D-910B-7F73-3C731AD9EEE5}"/>
              </a:ext>
            </a:extLst>
          </p:cNvPr>
          <p:cNvSpPr txBox="1"/>
          <p:nvPr/>
        </p:nvSpPr>
        <p:spPr>
          <a:xfrm>
            <a:off x="3304107" y="188564"/>
            <a:ext cx="5583786" cy="523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en-US"/>
            </a:defPPr>
            <a:lvl1pPr>
              <a:lnSpc>
                <a:spcPts val="3124"/>
              </a:lnSpc>
              <a:buNone/>
              <a:defRPr sz="2790" kern="0" spc="84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defRPr>
            </a:lvl1pPr>
          </a:lstStyle>
          <a:p>
            <a:pPr algn="ctr"/>
            <a:r>
              <a:rPr lang="fr-FR" dirty="0"/>
              <a:t>Calcul du Net Promoter Score 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4FE255F6-83D3-1761-2C63-BF9EEA2970DB}"/>
              </a:ext>
            </a:extLst>
          </p:cNvPr>
          <p:cNvSpPr txBox="1"/>
          <p:nvPr/>
        </p:nvSpPr>
        <p:spPr>
          <a:xfrm>
            <a:off x="1952768" y="4457170"/>
            <a:ext cx="8286464" cy="28751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en-US"/>
            </a:defPPr>
            <a:lvl1pPr>
              <a:lnSpc>
                <a:spcPts val="3124"/>
              </a:lnSpc>
              <a:buNone/>
              <a:defRPr sz="2790" kern="0" spc="84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1400" dirty="0">
                <a:latin typeface="+mj-lt"/>
              </a:rPr>
              <a:t>Le Net Promoter Score (ou NPS) est aujourd’hui l’un des principaux indicateurs pour mesurer la satisfaction client. Il se calcule à partir de la question suivante : « Quelle est la probabilité que vous recommandiez [Nom de votre marque, de votre service…] à votre entourage ? » et une échelle de réponse de 0 à 10.</a:t>
            </a:r>
          </a:p>
        </p:txBody>
      </p:sp>
    </p:spTree>
    <p:extLst>
      <p:ext uri="{BB962C8B-B14F-4D97-AF65-F5344CB8AC3E}">
        <p14:creationId xmlns:p14="http://schemas.microsoft.com/office/powerpoint/2010/main" val="279391081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350">
            <a:extLst>
              <a:ext uri="{FF2B5EF4-FFF2-40B4-BE49-F238E27FC236}">
                <a16:creationId xmlns:a16="http://schemas.microsoft.com/office/drawing/2014/main" id="{EB85846B-B4DD-D346-BE0C-37F878C3F360}"/>
              </a:ext>
            </a:extLst>
          </p:cNvPr>
          <p:cNvSpPr txBox="1"/>
          <p:nvPr/>
        </p:nvSpPr>
        <p:spPr>
          <a:xfrm>
            <a:off x="3709154" y="556940"/>
            <a:ext cx="3320961" cy="438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algn="ctr">
              <a:lnSpc>
                <a:spcPts val="3360"/>
              </a:lnSpc>
              <a:buNone/>
              <a:defRPr sz="3000" kern="0" spc="90">
                <a:solidFill>
                  <a:srgbClr val="00A0B0"/>
                </a:solidFill>
                <a:latin typeface="Jost*" pitchFamily="34" charset="0"/>
                <a:ea typeface="Jost*" pitchFamily="34" charset="-122"/>
                <a:cs typeface="Jost*" pitchFamily="34" charset="-120"/>
              </a:defRPr>
            </a:lvl1pPr>
          </a:lstStyle>
          <a:p>
            <a:r>
              <a:rPr lang="en-US" dirty="0"/>
              <a:t>Score NPS 2021: </a:t>
            </a:r>
            <a:endParaRPr lang="en-US" dirty="0">
              <a:solidFill>
                <a:srgbClr val="5F9734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0C6F757-E486-11EB-1CD1-E14B2E0A2D85}"/>
              </a:ext>
            </a:extLst>
          </p:cNvPr>
          <p:cNvGrpSpPr/>
          <p:nvPr/>
        </p:nvGrpSpPr>
        <p:grpSpPr>
          <a:xfrm>
            <a:off x="7030115" y="5195787"/>
            <a:ext cx="2917062" cy="633868"/>
            <a:chOff x="7091732" y="5193613"/>
            <a:chExt cx="2917062" cy="633868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C37A61-26E8-0F4E-A70C-0FC747E501AF}"/>
                </a:ext>
              </a:extLst>
            </p:cNvPr>
            <p:cNvSpPr/>
            <p:nvPr/>
          </p:nvSpPr>
          <p:spPr>
            <a:xfrm>
              <a:off x="7091732" y="5433152"/>
              <a:ext cx="161777" cy="16177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398CD35-112F-A144-8BBE-ED513ECD8E9E}"/>
                </a:ext>
              </a:extLst>
            </p:cNvPr>
            <p:cNvSpPr txBox="1"/>
            <p:nvPr/>
          </p:nvSpPr>
          <p:spPr>
            <a:xfrm>
              <a:off x="7465237" y="5193613"/>
              <a:ext cx="1603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4A0B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 Light" panose="020F0502020204030203" pitchFamily="34" charset="0"/>
                </a:rPr>
                <a:t>Passifs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7B8A6FE-6AE1-5D49-8C1C-C4A89A21D168}"/>
                </a:ext>
              </a:extLst>
            </p:cNvPr>
            <p:cNvSpPr txBox="1"/>
            <p:nvPr/>
          </p:nvSpPr>
          <p:spPr>
            <a:xfrm>
              <a:off x="7465237" y="5458149"/>
              <a:ext cx="1603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Poppins" pitchFamily="2" charset="77"/>
                </a:rPr>
                <a:t>51 %</a:t>
              </a:r>
            </a:p>
          </p:txBody>
        </p:sp>
        <p:pic>
          <p:nvPicPr>
            <p:cNvPr id="6" name="Graphique 5" descr="Contour de visage neutre avec un remplissage uni">
              <a:extLst>
                <a:ext uri="{FF2B5EF4-FFF2-40B4-BE49-F238E27FC236}">
                  <a16:creationId xmlns:a16="http://schemas.microsoft.com/office/drawing/2014/main" id="{90062740-808A-4DFA-5E64-A6B9FE65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7345" y="5228315"/>
              <a:ext cx="571449" cy="571449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F081EE9F-46BD-FFFD-F1DE-EE05816A3435}"/>
              </a:ext>
            </a:extLst>
          </p:cNvPr>
          <p:cNvGrpSpPr/>
          <p:nvPr/>
        </p:nvGrpSpPr>
        <p:grpSpPr>
          <a:xfrm>
            <a:off x="7021041" y="3678451"/>
            <a:ext cx="2917063" cy="655057"/>
            <a:chOff x="7091732" y="2364360"/>
            <a:chExt cx="2917063" cy="655057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ACC3EC5-5EDD-F642-BED7-3865A1530647}"/>
                </a:ext>
              </a:extLst>
            </p:cNvPr>
            <p:cNvSpPr/>
            <p:nvPr/>
          </p:nvSpPr>
          <p:spPr>
            <a:xfrm>
              <a:off x="7091732" y="2598512"/>
              <a:ext cx="161777" cy="161777"/>
            </a:xfrm>
            <a:prstGeom prst="ellipse">
              <a:avLst/>
            </a:prstGeom>
            <a:solidFill>
              <a:srgbClr val="EC5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3C4B633-E281-0440-B546-FF39B41E45D6}"/>
                </a:ext>
              </a:extLst>
            </p:cNvPr>
            <p:cNvSpPr txBox="1"/>
            <p:nvPr/>
          </p:nvSpPr>
          <p:spPr>
            <a:xfrm>
              <a:off x="7465237" y="2385549"/>
              <a:ext cx="1603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4A0B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 Light" panose="020F0502020204030203" pitchFamily="34" charset="0"/>
                </a:rPr>
                <a:t>Détracteurs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A3D55BB-B61A-D841-85F9-0E1BA2A48CC2}"/>
                </a:ext>
              </a:extLst>
            </p:cNvPr>
            <p:cNvSpPr txBox="1"/>
            <p:nvPr/>
          </p:nvSpPr>
          <p:spPr>
            <a:xfrm>
              <a:off x="7465237" y="2650085"/>
              <a:ext cx="1603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Poppins" pitchFamily="2" charset="77"/>
                </a:rPr>
                <a:t>9 %</a:t>
              </a:r>
            </a:p>
          </p:txBody>
        </p:sp>
        <p:pic>
          <p:nvPicPr>
            <p:cNvPr id="8" name="Graphique 7" descr="Contour de visage triste avec un remplissage uni">
              <a:extLst>
                <a:ext uri="{FF2B5EF4-FFF2-40B4-BE49-F238E27FC236}">
                  <a16:creationId xmlns:a16="http://schemas.microsoft.com/office/drawing/2014/main" id="{BC1FDF22-1100-F1CB-F01C-5E99C904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37346" y="2364360"/>
              <a:ext cx="571449" cy="571449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A2769EBB-7958-E15B-450F-9F775CE24999}"/>
              </a:ext>
            </a:extLst>
          </p:cNvPr>
          <p:cNvGrpSpPr/>
          <p:nvPr/>
        </p:nvGrpSpPr>
        <p:grpSpPr>
          <a:xfrm>
            <a:off x="7021041" y="2180842"/>
            <a:ext cx="2917063" cy="635330"/>
            <a:chOff x="7091732" y="3804239"/>
            <a:chExt cx="2917063" cy="63533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59E8439-8B36-914E-8450-BC52DCD445F2}"/>
                </a:ext>
              </a:extLst>
            </p:cNvPr>
            <p:cNvSpPr/>
            <p:nvPr/>
          </p:nvSpPr>
          <p:spPr>
            <a:xfrm>
              <a:off x="7091732" y="4015832"/>
              <a:ext cx="161777" cy="161777"/>
            </a:xfrm>
            <a:prstGeom prst="ellipse">
              <a:avLst/>
            </a:prstGeom>
            <a:solidFill>
              <a:srgbClr val="609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CCC9212-F4CA-0D4E-91DC-9B2A408F0A17}"/>
                </a:ext>
              </a:extLst>
            </p:cNvPr>
            <p:cNvSpPr txBox="1"/>
            <p:nvPr/>
          </p:nvSpPr>
          <p:spPr>
            <a:xfrm>
              <a:off x="7465237" y="3804239"/>
              <a:ext cx="1603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4A0B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 Light" panose="020F0502020204030203" pitchFamily="34" charset="0"/>
                </a:rPr>
                <a:t>Promoteurs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66E829B-F654-B445-AEBD-4757410A7914}"/>
                </a:ext>
              </a:extLst>
            </p:cNvPr>
            <p:cNvSpPr txBox="1"/>
            <p:nvPr/>
          </p:nvSpPr>
          <p:spPr>
            <a:xfrm>
              <a:off x="7465237" y="4070237"/>
              <a:ext cx="1603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Poppins" pitchFamily="2" charset="77"/>
                </a:rPr>
                <a:t>40 %</a:t>
              </a:r>
            </a:p>
          </p:txBody>
        </p:sp>
        <p:pic>
          <p:nvPicPr>
            <p:cNvPr id="10" name="Graphique 9" descr="Contour de visage souriant avec un remplissage uni">
              <a:extLst>
                <a:ext uri="{FF2B5EF4-FFF2-40B4-BE49-F238E27FC236}">
                  <a16:creationId xmlns:a16="http://schemas.microsoft.com/office/drawing/2014/main" id="{F514D248-B463-A548-6B02-6463DD5B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7346" y="3810995"/>
              <a:ext cx="571449" cy="571449"/>
            </a:xfrm>
            <a:prstGeom prst="rect">
              <a:avLst/>
            </a:prstGeom>
          </p:spPr>
        </p:pic>
      </p:grp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3B07651A-FEFB-581C-72CB-4DF5109B3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591185"/>
              </p:ext>
            </p:extLst>
          </p:nvPr>
        </p:nvGraphicFramePr>
        <p:xfrm>
          <a:off x="446785" y="1817856"/>
          <a:ext cx="5810992" cy="4719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A5AC25E3-90C3-3043-C2A5-5852A401E2E8}"/>
              </a:ext>
            </a:extLst>
          </p:cNvPr>
          <p:cNvSpPr txBox="1"/>
          <p:nvPr/>
        </p:nvSpPr>
        <p:spPr>
          <a:xfrm>
            <a:off x="7091732" y="422120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5F9734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496358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 animBg="0"/>
        </p:bldSub>
      </p:bldGraphic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</TotalTime>
  <Words>713</Words>
  <Application>Microsoft Macintosh PowerPoint</Application>
  <PresentationFormat>Grand écran</PresentationFormat>
  <Paragraphs>181</Paragraphs>
  <Slides>16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Calibri</vt:lpstr>
      <vt:lpstr>Jost* Light</vt:lpstr>
      <vt:lpstr>Jost*</vt:lpstr>
      <vt:lpstr>Arial</vt:lpstr>
      <vt:lpstr>Source Sans Pro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fabrice leroy</cp:lastModifiedBy>
  <cp:revision>29</cp:revision>
  <dcterms:created xsi:type="dcterms:W3CDTF">2023-02-23T13:30:47Z</dcterms:created>
  <dcterms:modified xsi:type="dcterms:W3CDTF">2023-03-02T08:15:58Z</dcterms:modified>
</cp:coreProperties>
</file>